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773" r:id="rId2"/>
    <p:sldId id="774" r:id="rId3"/>
    <p:sldId id="772" r:id="rId4"/>
    <p:sldId id="775" r:id="rId5"/>
    <p:sldId id="794" r:id="rId6"/>
    <p:sldId id="294" r:id="rId7"/>
    <p:sldId id="776" r:id="rId8"/>
    <p:sldId id="295" r:id="rId9"/>
    <p:sldId id="777" r:id="rId10"/>
    <p:sldId id="778" r:id="rId11"/>
    <p:sldId id="782" r:id="rId12"/>
    <p:sldId id="801" r:id="rId13"/>
    <p:sldId id="785" r:id="rId14"/>
    <p:sldId id="783" r:id="rId15"/>
    <p:sldId id="804" r:id="rId16"/>
    <p:sldId id="805" r:id="rId17"/>
    <p:sldId id="807" r:id="rId18"/>
    <p:sldId id="808" r:id="rId19"/>
    <p:sldId id="809" r:id="rId20"/>
    <p:sldId id="810" r:id="rId21"/>
    <p:sldId id="81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114197-BC5A-477C-B1F6-00A72ED53746}">
          <p14:sldIdLst/>
        </p14:section>
        <p14:section name="Student Printouts" id="{56850046-5F3D-4FC5-B8BE-7256082675C0}">
          <p14:sldIdLst>
            <p14:sldId id="773"/>
            <p14:sldId id="774"/>
            <p14:sldId id="772"/>
            <p14:sldId id="775"/>
            <p14:sldId id="794"/>
            <p14:sldId id="294"/>
            <p14:sldId id="776"/>
            <p14:sldId id="295"/>
            <p14:sldId id="777"/>
            <p14:sldId id="778"/>
            <p14:sldId id="782"/>
            <p14:sldId id="801"/>
            <p14:sldId id="785"/>
            <p14:sldId id="783"/>
            <p14:sldId id="804"/>
            <p14:sldId id="805"/>
            <p14:sldId id="807"/>
            <p14:sldId id="808"/>
            <p14:sldId id="809"/>
            <p14:sldId id="810"/>
            <p14:sldId id="811"/>
          </p14:sldIdLst>
        </p14:section>
        <p14:section name="Instructor key" id="{2E49532B-3052-41CB-81DA-0E219255C9D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FFFFFF"/>
    <a:srgbClr val="00933E"/>
    <a:srgbClr val="00B6BC"/>
    <a:srgbClr val="FF7404"/>
    <a:srgbClr val="CFCFCF"/>
    <a:srgbClr val="B7D789"/>
    <a:srgbClr val="F8F8F6"/>
    <a:srgbClr val="F7F9EE"/>
    <a:srgbClr val="E5A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3:14:07.967"/>
    </inkml:context>
    <inkml:brush xml:id="br0">
      <inkml:brushProperty name="width" value="0.08467" units="cm"/>
      <inkml:brushProperty name="height" value="0.08467" units="cm"/>
      <inkml:brushProperty name="color" value="#DF5327"/>
    </inkml:brush>
  </inkml:definitions>
  <inkml:trace contextRef="#ctx0" brushRef="#br0">6306 2716 3084,'0'0'0,"0"0"-257,0 0 128,0 0-128,0 0 129,0 0 128,0 0 0,0 0 128,17 0 1,-17 0 256,17 0-128,-17 0 257,0 0-128,18 0-129,-18 0 128,17 0-128,-17 0 129,17 0-129,-17 0 128,17 0-128,-17 0 0,17 0-128,-17 0 128,18 0 0,-18 0-129,17 0 1,-17 0-1,17 0 129,1 0 0,-2 0 0,2 0 0,-1-17 0,1 17 0,-18 0-128,0 0-1,17 0 1,0 0-1,17 0-128,-34 0 129,35 0-1,-18 0 129,0 0-128,18-17 128,-1 17 0,1 0-129,-1-17 1,18 17-1,-18 0 1,18 0-1,-35 0 129,18 0-128,-1 0 256,1 0-128,16-17 0,-33 17-128,-1 0-1,17 0-128,1-17 0,-1 17-128,-16 0 128,16 0-129,-17-17 1,18 17 128,-18 0 0,17 0 128,-17 0-128,18 0 129,-35 0-1,17 0 1,1 0 128,-18 0-129,17 0 1,-17 0-1,17 0-128,-17 0 0,17 0 0,-17 0 0,17 0 0,-17 0 0,18 0 0,-18 0-128,17 0 128,-17 0 0,17 0 0,-17 0-129,17 0 1,-17 0-1,17-18 1,-17 18-129,0 0 128,18 0-256,-18 0 128,17 0 0,-17 0-643,17 0 3599,-17-17-2699,0 17-3470,0 0-1670,35 0 1285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9T23:14:07.968"/>
    </inkml:context>
    <inkml:brush xml:id="br0">
      <inkml:brushProperty name="width" value="0.08467" units="cm"/>
      <inkml:brushProperty name="height" value="0.08467" units="cm"/>
      <inkml:brushProperty name="color" value="#DF5327"/>
    </inkml:brush>
  </inkml:definitions>
  <inkml:trace contextRef="#ctx0" brushRef="#br0">6762 2535 5268,'0'0'0,"0"0"0,0 0 0,0 0 129,0 0-1,17 0 129,-17 0-128,17 0-1,-17 0 1,18 0-1,-18 0-128,17 0 0,-17 0 257,17 0-128,0 0 256,1 0-128,-1 0 0,0 0 0,-17 0 129,0 0-129,18 0 0,-18 0 0,17 0-129,-17 0 129,34 0 0,-34 0-128,35 17-1,-35-17 1,17 0-1,1 17-128,-1-17 0,-17 0 0,17 0 129,-17 0-1,0 0 1,17 0-129,-17 0 0,18 0 0,-18 0 128,17 0 1,-17 0-1,0 0 1,0 0-1,0 0 129,17 0-128,1 0 128,-18 18-129,16-18 1,-16 0-1,0 0 129,0 0-128,0 0-1,0 0 1,0 0-1,0 0 1,0 0-1,0 0 1,0 0-1,0 0 1,0 0-1,0 0-128,0 0 0,0 17 129,0-17-1,0 0 1,0 17 128,0-17-129,0 17 129,0-17-128,-16 18 128,-2-1-129,1 1 1,-18-1-129,1 18-257,-18-1 128,0 0 1,18-16 3854,16-1-3726,1 0-4754,0-17-2185,-35 52 1670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01:41:14.201"/>
    </inkml:context>
    <inkml:brush xml:id="br0">
      <inkml:brushProperty name="width" value="0.3" units="cm"/>
      <inkml:brushProperty name="height" value="0.6" units="cm"/>
      <inkml:brushProperty name="color" value="#FFD495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0 136,'4'-4,"-1"-1,1 1,0-1,0 1,1 0,-1 1,1-1,0 1,0 0,0 0,0 0,0 1,1-1,-1 1,1 1,0-1,2 1,-7 0,302-67,135 57,-261 15,691-4,-831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01:41:16.438"/>
    </inkml:context>
    <inkml:brush xml:id="br0">
      <inkml:brushProperty name="width" value="0.3" units="cm"/>
      <inkml:brushProperty name="height" value="0.6" units="cm"/>
      <inkml:brushProperty name="color" value="#FFD495"/>
      <inkml:brushProperty name="tip" value="rectangle"/>
      <inkml:brushProperty name="rasterOp" value="maskPen"/>
      <inkml:brushProperty name="ignorePressure" value="1"/>
    </inkml:brush>
  </inkml:definitions>
  <inkml:trace contextRef="#ctx0" brushRef="#br0">8753 59,'-1716'0,"1022"40,-231 8,-1010-47,1428-43,88-5,-777 47,117 0,1049 0,0-2,0-1,0-1,0-2,1 0,0-2,-10-6,5-1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01:41:18.7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9478 52,'-9127'0,"9120"0,-31 2,-1-2,0-2,0-2,1-1,0-2,-35-11,33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0T01:41:38.60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3D99-3CF8-4B42-B20F-CDCBBA8B000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78714-9107-4AB9-9A1B-C5E862A2C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always like to know the evolutionary neighborhood of microbes.  Ralstonia is a gram-negative beta-proteobacteria rod. It’s a cousin to Burkholderia which is becoming an emerging infectious disease of humans.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97F0A-2B35-4567-A9A1-8CF7F82610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1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DB79-C474-44C5-876C-578298B14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3E538-223B-4F82-8AA2-E8DCEBBC5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94946-858C-4723-A635-A6F5AA9D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D1C6-066B-4F22-A329-9410F13E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3F512-C1A2-4976-B5A4-235A6566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39CA-2803-48A3-AE41-C4278C2E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06D01-8599-4A80-BC1A-A6A9F9338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83493-5BF5-40D3-AEB4-850383B84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2F00A-2CF7-4768-BCA2-FE3FFDF0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80B4-0185-4CA1-9303-679EFE5D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FEC2C3-8542-468D-856A-CC3C44268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2C0F8-148F-44E8-91E7-2046E39C9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FF13-AA83-48BC-AE79-FCED1B00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82594-F70A-467A-B555-6603F3B3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70CCB-21AA-4F02-93F5-7BB649EA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7AAC-D532-4229-B2EC-775EB8BD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B910-729A-44F9-9D5A-015DB20CC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5E8C9-60B9-483E-82C0-78B2D3E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1E04-D32E-4E58-9B8E-90BD38AF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2B490-FDBB-4463-A0CA-0058771F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810B8-000A-4668-9CBF-018831DC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48245-7000-4523-8485-AA8D9D892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F187-ED8B-476A-88DF-AABF7BB3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4988-EF61-4E17-ABA3-B6BA8BB2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2DB06-765C-4FE5-8711-20AD935A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5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67A4-3C9C-4B2A-8348-BA086E33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10D4-15FF-49BA-A8E8-0672FF003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D6441-A51B-487F-9FBD-E4F13A151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2B0BF-849F-482C-B11F-DC06938B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C3EDC-5ED2-4F4A-B878-DF3B76A1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8E42E-2C03-4D04-B91B-FFAF70B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1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3D7E-8788-4CB1-9DED-29694645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5B46-6EC3-468E-A67B-71F3C95C1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D22DB-F328-4838-A519-320136DD5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265C7-37E3-4232-B8DD-866E5F0E5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6AD6F-B4A2-4B49-B42E-28815838D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FE2A1-CDF5-483C-8E6E-8207962A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02BCD-C740-4EDE-9C20-849B27AF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86819C-4D25-41E0-A35B-6204CEDB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49DB-B05B-4108-9CF9-CE97C520E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F3505-D4D2-4074-8120-C9F5222D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18203-0892-4071-A8A5-29BC35C1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3D0B6-69E1-4431-8190-CEA6583A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80694-A06C-45A9-B7E6-F13F92FB5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225E4-AA1E-47C8-8366-726B71DF0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7A3C8-6609-4A23-988F-146797AB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287E-4E69-456C-8C18-43C61F00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40308-61F2-4D95-91B0-A46A15DA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29345-12F9-4D73-A721-C428DC5B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80989-3F56-4585-BEC3-F4578895F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F54B0-8CF6-4979-AE7B-4059DF65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B8D52-7F16-49C4-BB87-0B42968D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5387-2996-44FE-84D0-6CEE6CB4C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D7D75-2310-45E0-BCE1-681FA3D65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501A7-A4AD-48C7-B0AB-77803A9D4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B272E-EF5B-4E3C-8BA8-F8D72E62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7D231-3951-4175-B0A8-FA8E0724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5368D-48FB-488F-B09B-44FEC084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8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F6A5F-E7AE-4181-B835-CEA41221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7C0A-DD43-48B0-B84D-5BD244A5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A4A4F-5D95-4118-932C-B3A4596A5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4932B-08EA-4D9B-970C-BD018AB89274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A5D5E-AC47-4916-A374-BCD2A8FC1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2A24-25B9-4DA5-A5A8-224829293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DC4E-9476-4DE8-8DBF-AC7C6FA0C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0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image" Target="../media/image19.svg"/><Relationship Id="rId7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customXml" Target="../ink/ink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customXml" Target="../ink/ink4.xml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36.png"/><Relationship Id="rId4" Type="http://schemas.microsoft.com/office/2007/relationships/hdphoto" Target="../media/hdphoto7.wdp"/><Relationship Id="rId9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1182-ABDC-4105-A3CA-F462E352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8302"/>
            <a:ext cx="9144000" cy="2387600"/>
          </a:xfrm>
        </p:spPr>
        <p:txBody>
          <a:bodyPr/>
          <a:lstStyle/>
          <a:p>
            <a:r>
              <a:rPr lang="en-US" i="1" dirty="0"/>
              <a:t>Xylella fastidiosa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D8AF1-35AF-4076-A724-0336D6A64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7977"/>
            <a:ext cx="9144000" cy="1655762"/>
          </a:xfrm>
        </p:spPr>
        <p:txBody>
          <a:bodyPr/>
          <a:lstStyle/>
          <a:p>
            <a:r>
              <a:rPr lang="en-US" dirty="0"/>
              <a:t>a failed commensal</a:t>
            </a:r>
          </a:p>
        </p:txBody>
      </p:sp>
    </p:spTree>
    <p:extLst>
      <p:ext uri="{BB962C8B-B14F-4D97-AF65-F5344CB8AC3E}">
        <p14:creationId xmlns:p14="http://schemas.microsoft.com/office/powerpoint/2010/main" val="388826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Xylella fastidiosa</a:t>
            </a:r>
            <a:r>
              <a:rPr lang="en-US" dirty="0"/>
              <a:t>: Ecological Reservoirs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EBEAD-41E7-429F-9A21-EC8B68DF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9" y="1471910"/>
            <a:ext cx="3180550" cy="3466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50BC55-6112-4C1A-92F7-5B60FD3507C3}"/>
              </a:ext>
            </a:extLst>
          </p:cNvPr>
          <p:cNvSpPr txBox="1"/>
          <p:nvPr/>
        </p:nvSpPr>
        <p:spPr>
          <a:xfrm>
            <a:off x="1132764" y="4939051"/>
            <a:ext cx="1410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@</a:t>
            </a:r>
            <a:r>
              <a:rPr lang="en-US" sz="1200" dirty="0" err="1"/>
              <a:t>petescully</a:t>
            </a:r>
            <a:r>
              <a:rPr lang="en-US" sz="1200" dirty="0"/>
              <a:t> (Flickr)</a:t>
            </a:r>
          </a:p>
        </p:txBody>
      </p:sp>
    </p:spTree>
    <p:extLst>
      <p:ext uri="{BB962C8B-B14F-4D97-AF65-F5344CB8AC3E}">
        <p14:creationId xmlns:p14="http://schemas.microsoft.com/office/powerpoint/2010/main" val="120822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81931"/>
            <a:ext cx="11353800" cy="307199"/>
          </a:xfrm>
        </p:spPr>
        <p:txBody>
          <a:bodyPr>
            <a:noAutofit/>
          </a:bodyPr>
          <a:lstStyle/>
          <a:p>
            <a:r>
              <a:rPr lang="en-US" sz="3200" i="1" dirty="0"/>
              <a:t>Xylella fastidiosa</a:t>
            </a:r>
            <a:r>
              <a:rPr lang="en-US" sz="3200" dirty="0"/>
              <a:t>: Fastidious biology &amp; genome properties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1CED5C-82C6-4B90-A401-7758E17FC5C9}"/>
              </a:ext>
            </a:extLst>
          </p:cNvPr>
          <p:cNvGrpSpPr/>
          <p:nvPr/>
        </p:nvGrpSpPr>
        <p:grpSpPr>
          <a:xfrm>
            <a:off x="140362" y="2228207"/>
            <a:ext cx="6971769" cy="2221693"/>
            <a:chOff x="52739" y="1169668"/>
            <a:chExt cx="11160276" cy="35564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FF8E80-7219-4B2D-B3D6-9D004D1B8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5858" r="15227" b="23707"/>
            <a:stretch/>
          </p:blipFill>
          <p:spPr>
            <a:xfrm>
              <a:off x="52739" y="1554365"/>
              <a:ext cx="9460839" cy="3171747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66A4E4-214A-4ED6-91E0-00256B6CB62A}"/>
                </a:ext>
              </a:extLst>
            </p:cNvPr>
            <p:cNvGrpSpPr/>
            <p:nvPr/>
          </p:nvGrpSpPr>
          <p:grpSpPr>
            <a:xfrm>
              <a:off x="68904" y="1169668"/>
              <a:ext cx="11144111" cy="1192532"/>
              <a:chOff x="75047" y="1219200"/>
              <a:chExt cx="12105408" cy="12954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BB2BD7-26EF-4BF3-B28D-3C7190EB5CF3}"/>
                  </a:ext>
                </a:extLst>
              </p:cNvPr>
              <p:cNvSpPr/>
              <p:nvPr/>
            </p:nvSpPr>
            <p:spPr>
              <a:xfrm>
                <a:off x="6781800" y="1371600"/>
                <a:ext cx="2133600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A1CC2-1330-4503-A5ED-36625F3862CA}"/>
                  </a:ext>
                </a:extLst>
              </p:cNvPr>
              <p:cNvSpPr/>
              <p:nvPr/>
            </p:nvSpPr>
            <p:spPr>
              <a:xfrm>
                <a:off x="9055101" y="1219200"/>
                <a:ext cx="3125354" cy="1143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37D19A0-095A-4327-9449-ED17CAF071BF}"/>
                  </a:ext>
                </a:extLst>
              </p:cNvPr>
              <p:cNvSpPr/>
              <p:nvPr/>
            </p:nvSpPr>
            <p:spPr>
              <a:xfrm>
                <a:off x="3962400" y="1446503"/>
                <a:ext cx="2133600" cy="610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E77A089-320C-4588-AF76-394C1B501DB4}"/>
                  </a:ext>
                </a:extLst>
              </p:cNvPr>
              <p:cNvSpPr/>
              <p:nvPr/>
            </p:nvSpPr>
            <p:spPr>
              <a:xfrm>
                <a:off x="75047" y="1219200"/>
                <a:ext cx="3125353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037B2C-2381-4B43-A105-CBD373508CE1}"/>
              </a:ext>
            </a:extLst>
          </p:cNvPr>
          <p:cNvSpPr txBox="1"/>
          <p:nvPr/>
        </p:nvSpPr>
        <p:spPr>
          <a:xfrm>
            <a:off x="5611563" y="4279409"/>
            <a:ext cx="107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Mitochondria,</a:t>
            </a:r>
          </a:p>
          <a:p>
            <a:r>
              <a:rPr lang="en-US" sz="1200" dirty="0"/>
              <a:t>Chloroplasts,</a:t>
            </a:r>
          </a:p>
          <a:p>
            <a:r>
              <a:rPr lang="en-US" sz="1200" dirty="0"/>
              <a:t>&amp; Plastids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1EFCF-46CB-4705-A2CE-D65E0A73F27A}"/>
              </a:ext>
            </a:extLst>
          </p:cNvPr>
          <p:cNvSpPr txBox="1"/>
          <p:nvPr/>
        </p:nvSpPr>
        <p:spPr>
          <a:xfrm>
            <a:off x="52245" y="4354306"/>
            <a:ext cx="1539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Free-living</a:t>
            </a:r>
          </a:p>
          <a:p>
            <a:r>
              <a:rPr lang="en-US" sz="1200" dirty="0"/>
              <a:t>Non-host-restricted bacteria (includes pathogens)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C0715-6AC3-4CBF-9153-E2328085C00B}"/>
              </a:ext>
            </a:extLst>
          </p:cNvPr>
          <p:cNvSpPr txBox="1"/>
          <p:nvPr/>
        </p:nvSpPr>
        <p:spPr>
          <a:xfrm>
            <a:off x="2484954" y="4449900"/>
            <a:ext cx="1706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Recently</a:t>
            </a:r>
            <a:r>
              <a:rPr lang="en-US" sz="1600" dirty="0"/>
              <a:t> </a:t>
            </a:r>
            <a:r>
              <a:rPr lang="en-US" sz="1600" b="1" dirty="0"/>
              <a:t>host-restricted</a:t>
            </a:r>
            <a:r>
              <a:rPr lang="en-US" sz="1600" dirty="0"/>
              <a:t> </a:t>
            </a:r>
            <a:r>
              <a:rPr lang="en-US" sz="1200" dirty="0"/>
              <a:t>symbionts (includes pathogens)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E6E304-2F0E-4BFB-877B-5850A6681151}"/>
              </a:ext>
            </a:extLst>
          </p:cNvPr>
          <p:cNvSpPr txBox="1"/>
          <p:nvPr/>
        </p:nvSpPr>
        <p:spPr>
          <a:xfrm>
            <a:off x="4400480" y="4345435"/>
            <a:ext cx="131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Long-term</a:t>
            </a:r>
            <a:r>
              <a:rPr lang="en-US" sz="1600" dirty="0"/>
              <a:t> </a:t>
            </a:r>
            <a:r>
              <a:rPr lang="en-US" sz="1600" b="1" dirty="0"/>
              <a:t>obligate</a:t>
            </a:r>
            <a:r>
              <a:rPr lang="en-US" sz="1600" dirty="0"/>
              <a:t> </a:t>
            </a:r>
            <a:r>
              <a:rPr lang="en-US" sz="1200" dirty="0"/>
              <a:t>symbionts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F47B633-CD6D-4CCA-8377-6F84F3C6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634" t="36934" b="47054"/>
          <a:stretch/>
        </p:blipFill>
        <p:spPr>
          <a:xfrm>
            <a:off x="2365095" y="6017656"/>
            <a:ext cx="1826534" cy="84034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C428E10-5BF9-487C-A5B3-C63A9DB3D9A7}"/>
              </a:ext>
            </a:extLst>
          </p:cNvPr>
          <p:cNvGrpSpPr/>
          <p:nvPr/>
        </p:nvGrpSpPr>
        <p:grpSpPr>
          <a:xfrm>
            <a:off x="6698509" y="3504956"/>
            <a:ext cx="2624422" cy="3326384"/>
            <a:chOff x="7306494" y="4123943"/>
            <a:chExt cx="2157093" cy="27340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8FD027-5B6B-477C-ADFC-C6F82E801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5302"/>
            <a:stretch/>
          </p:blipFill>
          <p:spPr>
            <a:xfrm>
              <a:off x="7306494" y="4123943"/>
              <a:ext cx="628685" cy="273405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A15456B-97FC-49D6-A251-435C3ED3AA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751" r="-546"/>
            <a:stretch/>
          </p:blipFill>
          <p:spPr>
            <a:xfrm>
              <a:off x="7932499" y="4123943"/>
              <a:ext cx="1531088" cy="273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223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21DDFAA-B71B-45F5-BBA0-91846DDB9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3" t="29525" r="59964" b="28677"/>
          <a:stretch/>
        </p:blipFill>
        <p:spPr>
          <a:xfrm>
            <a:off x="6096000" y="4050452"/>
            <a:ext cx="2605530" cy="27564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i="1" dirty="0"/>
              <a:t>Xylella fastidiosa</a:t>
            </a:r>
            <a:r>
              <a:rPr lang="en-US" sz="3200" dirty="0"/>
              <a:t>: </a:t>
            </a:r>
            <a:r>
              <a:rPr lang="en-US" sz="3200" i="1" dirty="0"/>
              <a:t>in planta </a:t>
            </a:r>
            <a:r>
              <a:rPr lang="en-US" sz="3200" dirty="0"/>
              <a:t>movement factors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84687-AB33-4BB6-BA1D-2D63B7CC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14" y="3538269"/>
            <a:ext cx="1104066" cy="2958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A92A0-232F-4F30-9FAD-DFD82CA2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3" y="796036"/>
            <a:ext cx="1172571" cy="2490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B9DA02-DEF7-480F-A077-6BFB40A45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1953" y="4088763"/>
            <a:ext cx="3097384" cy="2189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E4E5D0-0645-486D-A70F-5EB53864A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953" y="751344"/>
            <a:ext cx="3097384" cy="22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i="1" dirty="0"/>
              <a:t>Xylella fastidiosa</a:t>
            </a:r>
            <a:r>
              <a:rPr lang="en-US" sz="3200" dirty="0"/>
              <a:t>: </a:t>
            </a:r>
            <a:r>
              <a:rPr lang="en-US" sz="3200" i="1" dirty="0"/>
              <a:t>in planta </a:t>
            </a:r>
            <a:r>
              <a:rPr lang="en-US" sz="3200" dirty="0"/>
              <a:t>movement factors</a:t>
            </a:r>
          </a:p>
        </p:txBody>
      </p:sp>
      <p:pic>
        <p:nvPicPr>
          <p:cNvPr id="17" name="Xylem">
            <a:extLst>
              <a:ext uri="{FF2B5EF4-FFF2-40B4-BE49-F238E27FC236}">
                <a16:creationId xmlns:a16="http://schemas.microsoft.com/office/drawing/2014/main" id="{C07491C8-792E-4C16-867B-648DF346CE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" t="10328" r="77581" b="6713"/>
          <a:stretch/>
        </p:blipFill>
        <p:spPr>
          <a:xfrm>
            <a:off x="222811" y="774436"/>
            <a:ext cx="1705788" cy="5868254"/>
          </a:xfrm>
          <a:prstGeom prst="rect">
            <a:avLst/>
          </a:prstGeom>
          <a:effectLst/>
        </p:spPr>
      </p:pic>
      <p:pic>
        <p:nvPicPr>
          <p:cNvPr id="18" name="Bacterium">
            <a:extLst>
              <a:ext uri="{FF2B5EF4-FFF2-40B4-BE49-F238E27FC236}">
                <a16:creationId xmlns:a16="http://schemas.microsoft.com/office/drawing/2014/main" id="{1B150377-2807-464B-AF6E-9C64A6438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4" r="25469" b="-34442"/>
          <a:stretch/>
        </p:blipFill>
        <p:spPr>
          <a:xfrm rot="7824827">
            <a:off x="644633" y="1165978"/>
            <a:ext cx="1181937" cy="765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23A21F-A932-4CB4-B1ED-ADD8D559F7F0}"/>
              </a:ext>
            </a:extLst>
          </p:cNvPr>
          <p:cNvSpPr/>
          <p:nvPr/>
        </p:nvSpPr>
        <p:spPr>
          <a:xfrm rot="4276101">
            <a:off x="700389" y="2385201"/>
            <a:ext cx="735968" cy="256897"/>
          </a:xfrm>
          <a:custGeom>
            <a:avLst/>
            <a:gdLst>
              <a:gd name="connsiteX0" fmla="*/ 0 w 2893925"/>
              <a:gd name="connsiteY0" fmla="*/ 39574 h 1311694"/>
              <a:gd name="connsiteX1" fmla="*/ 1286189 w 2893925"/>
              <a:gd name="connsiteY1" fmla="*/ 140058 h 1311694"/>
              <a:gd name="connsiteX2" fmla="*/ 2220685 w 2893925"/>
              <a:gd name="connsiteY2" fmla="*/ 1185086 h 1311694"/>
              <a:gd name="connsiteX3" fmla="*/ 2893925 w 2893925"/>
              <a:gd name="connsiteY3" fmla="*/ 1255425 h 13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3925" h="1311694">
                <a:moveTo>
                  <a:pt x="0" y="39574"/>
                </a:moveTo>
                <a:cubicBezTo>
                  <a:pt x="458037" y="-5644"/>
                  <a:pt x="916075" y="-50861"/>
                  <a:pt x="1286189" y="140058"/>
                </a:cubicBezTo>
                <a:cubicBezTo>
                  <a:pt x="1656303" y="330977"/>
                  <a:pt x="1952729" y="999192"/>
                  <a:pt x="2220685" y="1185086"/>
                </a:cubicBezTo>
                <a:cubicBezTo>
                  <a:pt x="2488641" y="1370981"/>
                  <a:pt x="2691283" y="1313203"/>
                  <a:pt x="2893925" y="1255425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Bacterium">
            <a:extLst>
              <a:ext uri="{FF2B5EF4-FFF2-40B4-BE49-F238E27FC236}">
                <a16:creationId xmlns:a16="http://schemas.microsoft.com/office/drawing/2014/main" id="{1C283A7F-FBCB-4A0D-8B7E-7DA4A85A20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4" r="25469" b="-34442"/>
          <a:stretch/>
        </p:blipFill>
        <p:spPr>
          <a:xfrm rot="7997802">
            <a:off x="653937" y="2955920"/>
            <a:ext cx="1181937" cy="765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5369A3-9565-4A40-A418-74AE27A8C29D}"/>
              </a:ext>
            </a:extLst>
          </p:cNvPr>
          <p:cNvCxnSpPr>
            <a:cxnSpLocks/>
          </p:cNvCxnSpPr>
          <p:nvPr/>
        </p:nvCxnSpPr>
        <p:spPr>
          <a:xfrm rot="5400000">
            <a:off x="520619" y="4128868"/>
            <a:ext cx="722358" cy="2795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018D2B-F690-432C-A105-3FCB946C7680}"/>
              </a:ext>
            </a:extLst>
          </p:cNvPr>
          <p:cNvCxnSpPr>
            <a:cxnSpLocks/>
          </p:cNvCxnSpPr>
          <p:nvPr/>
        </p:nvCxnSpPr>
        <p:spPr>
          <a:xfrm rot="5400000">
            <a:off x="512954" y="5770812"/>
            <a:ext cx="722358" cy="27951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B868D-2AE2-4C36-9EC4-797C9F167C9F}"/>
              </a:ext>
            </a:extLst>
          </p:cNvPr>
          <p:cNvGrpSpPr/>
          <p:nvPr/>
        </p:nvGrpSpPr>
        <p:grpSpPr>
          <a:xfrm rot="5400000">
            <a:off x="248878" y="4784393"/>
            <a:ext cx="1530031" cy="765088"/>
            <a:chOff x="5603785" y="3538465"/>
            <a:chExt cx="2276832" cy="1138524"/>
          </a:xfrm>
        </p:grpSpPr>
        <p:pic>
          <p:nvPicPr>
            <p:cNvPr id="27" name="Bacterium">
              <a:extLst>
                <a:ext uri="{FF2B5EF4-FFF2-40B4-BE49-F238E27FC236}">
                  <a16:creationId xmlns:a16="http://schemas.microsoft.com/office/drawing/2014/main" id="{A6DA2098-D2EE-4A8D-B902-1C39AD41F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07" t="4" r="25469" b="-34442"/>
            <a:stretch/>
          </p:blipFill>
          <p:spPr>
            <a:xfrm rot="1236099">
              <a:off x="5603785" y="3538465"/>
              <a:ext cx="1758834" cy="11385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C41988-1787-44A6-B16D-CE0B3AC557E3}"/>
                </a:ext>
              </a:extLst>
            </p:cNvPr>
            <p:cNvGrpSpPr/>
            <p:nvPr/>
          </p:nvGrpSpPr>
          <p:grpSpPr>
            <a:xfrm>
              <a:off x="6993577" y="3555004"/>
              <a:ext cx="887040" cy="203616"/>
              <a:chOff x="6993577" y="3555004"/>
              <a:chExt cx="887040" cy="20361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945EC8B2-C4C1-4FE0-A143-2A3F6DA34C80}"/>
                      </a:ext>
                    </a:extLst>
                  </p14:cNvPr>
                  <p14:cNvContentPartPr/>
                  <p14:nvPr/>
                </p14:nvContentPartPr>
                <p14:xfrm>
                  <a:off x="6993577" y="3619804"/>
                  <a:ext cx="785376" cy="74304"/>
                </p14:xfrm>
              </p:contentPart>
            </mc:Choice>
            <mc:Fallback xmlns="">
              <p:pic>
                <p:nvPicPr>
                  <p:cNvPr id="6" name="Ink 5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978453" y="3604581"/>
                    <a:ext cx="815624" cy="1047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3760E53-6D5B-4433-93BF-E9B68FB8B65A}"/>
                      </a:ext>
                    </a:extLst>
                  </p14:cNvPr>
                  <p14:cNvContentPartPr/>
                  <p14:nvPr/>
                </p14:nvContentPartPr>
                <p14:xfrm>
                  <a:off x="7649353" y="3555004"/>
                  <a:ext cx="231264" cy="203616"/>
                </p14:xfrm>
              </p:contentPart>
            </mc:Choice>
            <mc:Fallback xmlns="">
              <p:pic>
                <p:nvPicPr>
                  <p:cNvPr id="9" name="Ink 8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634247" y="3539895"/>
                    <a:ext cx="261476" cy="2338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4304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i="1" dirty="0"/>
              <a:t>Xylella fastidiosa</a:t>
            </a:r>
            <a:r>
              <a:rPr lang="en-US" sz="3200" dirty="0"/>
              <a:t>: Adhesion factors </a:t>
            </a:r>
            <a:r>
              <a:rPr lang="en-US" sz="3200" dirty="0">
                <a:solidFill>
                  <a:srgbClr val="7030A0"/>
                </a:solidFill>
              </a:rPr>
              <a:t>(</a:t>
            </a:r>
            <a:r>
              <a:rPr lang="en-US" sz="3200" i="1" dirty="0">
                <a:solidFill>
                  <a:srgbClr val="7030A0"/>
                </a:solidFill>
              </a:rPr>
              <a:t>in planta </a:t>
            </a:r>
            <a:r>
              <a:rPr lang="en-US" sz="3200" dirty="0">
                <a:solidFill>
                  <a:srgbClr val="7030A0"/>
                </a:solidFill>
              </a:rPr>
              <a:t>&amp; in insect)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4261B7-B7D4-4042-A768-8AB8FDF9A1D1}"/>
              </a:ext>
            </a:extLst>
          </p:cNvPr>
          <p:cNvGrpSpPr/>
          <p:nvPr/>
        </p:nvGrpSpPr>
        <p:grpSpPr>
          <a:xfrm>
            <a:off x="3758729" y="531409"/>
            <a:ext cx="3989587" cy="4793458"/>
            <a:chOff x="3259965" y="531409"/>
            <a:chExt cx="5092465" cy="6118558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4B650CA-907C-4B19-8186-D6BD93EF6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59965" y="531409"/>
              <a:ext cx="5092465" cy="611855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3A2D254-A446-4CF8-8E40-ADF3730A1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320" t="40692" r="10987" b="38868"/>
            <a:stretch/>
          </p:blipFill>
          <p:spPr>
            <a:xfrm>
              <a:off x="7299278" y="3021134"/>
              <a:ext cx="493594" cy="125061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E581302-6FBE-44F8-BA8D-62982565D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725" t="47711" r="19073" b="44217"/>
            <a:stretch/>
          </p:blipFill>
          <p:spPr>
            <a:xfrm>
              <a:off x="5329451" y="3442648"/>
              <a:ext cx="2047164" cy="49385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0AFB647-8AE0-4639-A2B8-6ED1B02CF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6830" y="3465944"/>
              <a:ext cx="1962447" cy="4508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9B2B61-9168-41EC-A46C-4C51F17D1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1662"/>
            <a:stretch/>
          </p:blipFill>
          <p:spPr>
            <a:xfrm>
              <a:off x="7311882" y="3073119"/>
              <a:ext cx="480990" cy="100964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B7B476-F325-4851-89A1-589C7AD44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7489" y="5509929"/>
              <a:ext cx="704257" cy="988668"/>
            </a:xfrm>
            <a:prstGeom prst="rect">
              <a:avLst/>
            </a:prstGeom>
          </p:spPr>
        </p:pic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C428974D-902C-4A19-9843-8E411D16B7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810" t="25649" r="40776" b="29167"/>
          <a:stretch/>
        </p:blipFill>
        <p:spPr>
          <a:xfrm>
            <a:off x="791617" y="697799"/>
            <a:ext cx="2043649" cy="26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4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Autofit/>
          </a:bodyPr>
          <a:lstStyle/>
          <a:p>
            <a:r>
              <a:rPr lang="en-US" sz="3200" i="1" dirty="0"/>
              <a:t>Xylella fastidiosa</a:t>
            </a:r>
            <a:r>
              <a:rPr lang="en-US" sz="3200" dirty="0"/>
              <a:t>: Adhesion / movement trade-off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4DE921E-2523-4658-B977-5EBE6D29A10B}"/>
              </a:ext>
            </a:extLst>
          </p:cNvPr>
          <p:cNvSpPr txBox="1">
            <a:spLocks/>
          </p:cNvSpPr>
          <p:nvPr/>
        </p:nvSpPr>
        <p:spPr>
          <a:xfrm>
            <a:off x="701678" y="485911"/>
            <a:ext cx="10515600" cy="1784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Mutants with reduced adhesion:</a:t>
            </a:r>
          </a:p>
          <a:p>
            <a:r>
              <a:rPr lang="en-US" sz="2400" dirty="0">
                <a:solidFill>
                  <a:schemeClr val="bg1"/>
                </a:solidFill>
              </a:rPr>
              <a:t>-hyper virulent in grapevines (faster movement)</a:t>
            </a:r>
          </a:p>
          <a:p>
            <a:r>
              <a:rPr lang="en-US" sz="2400" dirty="0">
                <a:solidFill>
                  <a:schemeClr val="bg1"/>
                </a:solidFill>
              </a:rPr>
              <a:t>-not acquired by insects (don’t stick to the mouth/foregut)</a:t>
            </a:r>
          </a:p>
        </p:txBody>
      </p:sp>
      <p:pic>
        <p:nvPicPr>
          <p:cNvPr id="10242" name="Picture 2" descr="https://www.annualreviews.org/na101/home/literatum/publisher/ar/journals/content/phyto/2008/phyto.2008.46.issue-1/annurev.phyto.45.062806.094342/production/images/large/py460243.f5.jpeg">
            <a:extLst>
              <a:ext uri="{FF2B5EF4-FFF2-40B4-BE49-F238E27FC236}">
                <a16:creationId xmlns:a16="http://schemas.microsoft.com/office/drawing/2014/main" id="{A1D5AF6B-0F1E-4EF8-9090-7DB0769DC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4" y="2460722"/>
            <a:ext cx="5013263" cy="47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iffusible signal factor‐dependent quorum sensing in pathogenic bacteria  and its exploitation for disease control - Dow - 2017 - Journal of Applied  Microbiology - Wiley Online Library">
            <a:extLst>
              <a:ext uri="{FF2B5EF4-FFF2-40B4-BE49-F238E27FC236}">
                <a16:creationId xmlns:a16="http://schemas.microsoft.com/office/drawing/2014/main" id="{433DC37B-7AE1-4B4A-8741-528428F48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7"/>
          <a:stretch/>
        </p:blipFill>
        <p:spPr bwMode="auto">
          <a:xfrm>
            <a:off x="6802585" y="2759681"/>
            <a:ext cx="4414693" cy="62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yclic-di-GMP sodium salt ≥98% (HPLC) | 61093-23-0">
            <a:extLst>
              <a:ext uri="{FF2B5EF4-FFF2-40B4-BE49-F238E27FC236}">
                <a16:creationId xmlns:a16="http://schemas.microsoft.com/office/drawing/2014/main" id="{155BAB73-52CA-4A7C-B1E0-DB08FAFD0B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6"/>
          <a:stretch/>
        </p:blipFill>
        <p:spPr bwMode="auto">
          <a:xfrm>
            <a:off x="5389417" y="4553914"/>
            <a:ext cx="248216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1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97" y="236045"/>
            <a:ext cx="12061861" cy="315912"/>
          </a:xfrm>
        </p:spPr>
        <p:txBody>
          <a:bodyPr>
            <a:noAutofit/>
          </a:bodyPr>
          <a:lstStyle/>
          <a:p>
            <a:r>
              <a:rPr lang="en-US" sz="3600" dirty="0"/>
              <a:t>Plant (auto)immune responses &amp; </a:t>
            </a:r>
            <a:r>
              <a:rPr lang="en-US" sz="3600" i="1" dirty="0"/>
              <a:t>Xylella fastidiosa.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6F806-CC45-4FC8-935C-35C9EB21A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09"/>
            <a:ext cx="5700244" cy="375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B42472C-F19B-496C-B162-3419D872A07F}"/>
              </a:ext>
            </a:extLst>
          </p:cNvPr>
          <p:cNvGrpSpPr/>
          <p:nvPr/>
        </p:nvGrpSpPr>
        <p:grpSpPr>
          <a:xfrm>
            <a:off x="6211179" y="401661"/>
            <a:ext cx="1265145" cy="1003698"/>
            <a:chOff x="2002842" y="1504475"/>
            <a:chExt cx="1334368" cy="1058616"/>
          </a:xfrm>
        </p:grpSpPr>
        <p:pic>
          <p:nvPicPr>
            <p:cNvPr id="13" name="Picture 2" descr="https://www.science.org/cms/10.1126/science.aaf9710/asset/c82b23c5-ac27-4c93-82a8-559358251baf/assets/graphic/353_346_f2.jpeg">
              <a:extLst>
                <a:ext uri="{FF2B5EF4-FFF2-40B4-BE49-F238E27FC236}">
                  <a16:creationId xmlns:a16="http://schemas.microsoft.com/office/drawing/2014/main" id="{F434D99D-5C6B-40F2-9D53-D03D98845B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1" t="15301" r="14187" b="75896"/>
            <a:stretch/>
          </p:blipFill>
          <p:spPr bwMode="auto">
            <a:xfrm>
              <a:off x="2092036" y="1903868"/>
              <a:ext cx="1245174" cy="65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75F097-2AEF-43C5-B6E4-D66F5AC7D967}"/>
                </a:ext>
              </a:extLst>
            </p:cNvPr>
            <p:cNvSpPr/>
            <p:nvPr/>
          </p:nvSpPr>
          <p:spPr>
            <a:xfrm rot="19349251">
              <a:off x="3012055" y="1504475"/>
              <a:ext cx="317793" cy="58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8E4C80-72B2-4533-A3C6-D1D221999132}"/>
                </a:ext>
              </a:extLst>
            </p:cNvPr>
            <p:cNvSpPr/>
            <p:nvPr/>
          </p:nvSpPr>
          <p:spPr>
            <a:xfrm rot="4090585">
              <a:off x="1979670" y="1662303"/>
              <a:ext cx="317793" cy="27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2B94290-435C-4EC1-A5CA-6504B9785DA7}"/>
              </a:ext>
            </a:extLst>
          </p:cNvPr>
          <p:cNvGrpSpPr/>
          <p:nvPr/>
        </p:nvGrpSpPr>
        <p:grpSpPr>
          <a:xfrm>
            <a:off x="418871" y="404834"/>
            <a:ext cx="1265145" cy="1003698"/>
            <a:chOff x="2002842" y="1504475"/>
            <a:chExt cx="1334368" cy="1058616"/>
          </a:xfrm>
        </p:grpSpPr>
        <p:pic>
          <p:nvPicPr>
            <p:cNvPr id="9" name="Picture 2" descr="https://www.science.org/cms/10.1126/science.aaf9710/asset/c82b23c5-ac27-4c93-82a8-559358251baf/assets/graphic/353_346_f2.jpeg">
              <a:extLst>
                <a:ext uri="{FF2B5EF4-FFF2-40B4-BE49-F238E27FC236}">
                  <a16:creationId xmlns:a16="http://schemas.microsoft.com/office/drawing/2014/main" id="{8293C4A2-AD37-4BEA-BBB9-60E1BF9AE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81" t="15301" r="14187" b="75896"/>
            <a:stretch/>
          </p:blipFill>
          <p:spPr bwMode="auto">
            <a:xfrm>
              <a:off x="2092036" y="1903868"/>
              <a:ext cx="1245174" cy="65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1EE37B-1202-42CF-8BE8-124E911BAD2B}"/>
                </a:ext>
              </a:extLst>
            </p:cNvPr>
            <p:cNvSpPr/>
            <p:nvPr/>
          </p:nvSpPr>
          <p:spPr>
            <a:xfrm rot="19349251">
              <a:off x="3012055" y="1504475"/>
              <a:ext cx="317793" cy="587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AA9F24F-F633-4C92-838D-A2F88648FFC3}"/>
                </a:ext>
              </a:extLst>
            </p:cNvPr>
            <p:cNvSpPr/>
            <p:nvPr/>
          </p:nvSpPr>
          <p:spPr>
            <a:xfrm rot="4090585">
              <a:off x="1979670" y="1662303"/>
              <a:ext cx="317793" cy="27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Autofit/>
          </a:bodyPr>
          <a:lstStyle/>
          <a:p>
            <a:r>
              <a:rPr lang="en-US" sz="3600" dirty="0"/>
              <a:t>Pierce’s Disease of Grapevine – Epidemic in CA</a:t>
            </a:r>
          </a:p>
        </p:txBody>
      </p:sp>
      <p:pic>
        <p:nvPicPr>
          <p:cNvPr id="5" name="Picture 2" descr="Growing Grapes in the Home Fruit Planting | Ohioline">
            <a:extLst>
              <a:ext uri="{FF2B5EF4-FFF2-40B4-BE49-F238E27FC236}">
                <a16:creationId xmlns:a16="http://schemas.microsoft.com/office/drawing/2014/main" id="{E2EEAA62-E22F-4B0E-B867-E43953EE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77" y="5036720"/>
            <a:ext cx="5253341" cy="182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7EA803-A7EE-4121-BC7D-D36567C2F8DE}"/>
              </a:ext>
            </a:extLst>
          </p:cNvPr>
          <p:cNvCxnSpPr/>
          <p:nvPr/>
        </p:nvCxnSpPr>
        <p:spPr>
          <a:xfrm>
            <a:off x="770896" y="1532021"/>
            <a:ext cx="10582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14029F-7773-4043-B737-84D57E476B73}"/>
              </a:ext>
            </a:extLst>
          </p:cNvPr>
          <p:cNvCxnSpPr>
            <a:cxnSpLocks/>
          </p:cNvCxnSpPr>
          <p:nvPr/>
        </p:nvCxnSpPr>
        <p:spPr>
          <a:xfrm>
            <a:off x="6096000" y="683158"/>
            <a:ext cx="0" cy="4353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0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55" y="160078"/>
            <a:ext cx="11245489" cy="338685"/>
          </a:xfrm>
        </p:spPr>
        <p:txBody>
          <a:bodyPr>
            <a:noAutofit/>
          </a:bodyPr>
          <a:lstStyle/>
          <a:p>
            <a:r>
              <a:rPr lang="en-US" sz="3200" dirty="0"/>
              <a:t>Olive Leaf Scorch – Epidemic in Italy/Mediterranean region</a:t>
            </a:r>
          </a:p>
        </p:txBody>
      </p:sp>
      <p:pic>
        <p:nvPicPr>
          <p:cNvPr id="7" name="Picture 4" descr="Olive Tree Logo Png , Png Download - Olive Tree Logo Png, Transparent Png ,  Transparent Png Image - PNGitem">
            <a:extLst>
              <a:ext uri="{FF2B5EF4-FFF2-40B4-BE49-F238E27FC236}">
                <a16:creationId xmlns:a16="http://schemas.microsoft.com/office/drawing/2014/main" id="{2A248C9C-9A3E-4B53-84AE-946BCC5EA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134"/>
            <a:ext cx="1644070" cy="13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Demarcated areas for Xylella fastidiosa in Apulia Region on May 24, 2016">
            <a:extLst>
              <a:ext uri="{FF2B5EF4-FFF2-40B4-BE49-F238E27FC236}">
                <a16:creationId xmlns:a16="http://schemas.microsoft.com/office/drawing/2014/main" id="{59E1BC13-2163-41AF-B123-D307880F3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2" y="2550042"/>
            <a:ext cx="5245768" cy="370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1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A1293-9B95-49D8-A5F8-A6DBD5A3B6F3}"/>
              </a:ext>
            </a:extLst>
          </p:cNvPr>
          <p:cNvSpPr txBox="1"/>
          <p:nvPr/>
        </p:nvSpPr>
        <p:spPr>
          <a:xfrm>
            <a:off x="925429" y="815239"/>
            <a:ext cx="6775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Is any jargon unclear?</a:t>
            </a:r>
          </a:p>
          <a:p>
            <a:pPr marL="342900" indent="-342900">
              <a:buAutoNum type="arabicPeriod"/>
            </a:pPr>
            <a:r>
              <a:rPr lang="en-US" sz="2800" dirty="0"/>
              <a:t>What will we learn about from this paper?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C1D05-2701-488A-ADC2-C6205A15BB69}"/>
              </a:ext>
            </a:extLst>
          </p:cNvPr>
          <p:cNvSpPr txBox="1"/>
          <p:nvPr/>
        </p:nvSpPr>
        <p:spPr>
          <a:xfrm>
            <a:off x="455696" y="292019"/>
            <a:ext cx="4426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Please read the paper’s title.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61550-13EC-4389-8B03-03FF09CBB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2118182"/>
            <a:ext cx="10459910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1182-ABDC-4105-A3CA-F462E3527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Taxonomy, phylogeny, etc.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A3CBB1-5884-4AB6-9DEC-2545A1BB26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3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A1293-9B95-49D8-A5F8-A6DBD5A3B6F3}"/>
              </a:ext>
            </a:extLst>
          </p:cNvPr>
          <p:cNvSpPr txBox="1"/>
          <p:nvPr/>
        </p:nvSpPr>
        <p:spPr>
          <a:xfrm>
            <a:off x="925429" y="815239"/>
            <a:ext cx="6775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Is any jargon unclear?</a:t>
            </a:r>
          </a:p>
          <a:p>
            <a:pPr marL="342900" indent="-342900">
              <a:buAutoNum type="arabicPeriod"/>
            </a:pPr>
            <a:r>
              <a:rPr lang="en-US" sz="2800" dirty="0"/>
              <a:t>What will we learn about from this paper?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C1D05-2701-488A-ADC2-C6205A15BB69}"/>
              </a:ext>
            </a:extLst>
          </p:cNvPr>
          <p:cNvSpPr txBox="1"/>
          <p:nvPr/>
        </p:nvSpPr>
        <p:spPr>
          <a:xfrm>
            <a:off x="455696" y="292019"/>
            <a:ext cx="3900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Please read the Abstract.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A7C30-591A-4714-B05F-1A116F08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16" y="2194587"/>
            <a:ext cx="10732168" cy="28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67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A7C30-591A-4714-B05F-1A116F080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" y="0"/>
            <a:ext cx="10732168" cy="2894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C42A8-BF6E-4DB5-9268-ED3E50C58E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788" y="2894068"/>
            <a:ext cx="4723099" cy="3883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3A0A84-5CF0-4383-B58B-A4BC5165C4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0437" y="2894068"/>
            <a:ext cx="4723099" cy="38834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4564CA1-E664-438E-83B1-B1265FFB6EA3}"/>
                  </a:ext>
                </a:extLst>
              </p14:cNvPr>
              <p14:cNvContentPartPr/>
              <p14:nvPr/>
            </p14:nvContentPartPr>
            <p14:xfrm>
              <a:off x="10394728" y="2116181"/>
              <a:ext cx="689040" cy="49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4564CA1-E664-438E-83B1-B1265FFB6E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40728" y="2008181"/>
                <a:ext cx="796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525FF8F-504A-4482-8F3B-9F4E4F2735DA}"/>
                  </a:ext>
                </a:extLst>
              </p14:cNvPr>
              <p14:cNvContentPartPr/>
              <p14:nvPr/>
            </p14:nvContentPartPr>
            <p14:xfrm>
              <a:off x="538648" y="2400941"/>
              <a:ext cx="3151080" cy="53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525FF8F-504A-4482-8F3B-9F4E4F2735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008" y="2293301"/>
                <a:ext cx="32587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F41E3EE-C63A-42CB-9BC7-566D304CCCE2}"/>
                  </a:ext>
                </a:extLst>
              </p14:cNvPr>
              <p14:cNvContentPartPr/>
              <p14:nvPr/>
            </p14:nvContentPartPr>
            <p14:xfrm>
              <a:off x="521368" y="2627741"/>
              <a:ext cx="3412080" cy="1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F41E3EE-C63A-42CB-9BC7-566D304CCCE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7368" y="2519741"/>
                <a:ext cx="35197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852C334-57F7-4568-9103-B8F3016D4BA5}"/>
                  </a:ext>
                </a:extLst>
              </p14:cNvPr>
              <p14:cNvContentPartPr/>
              <p14:nvPr/>
            </p14:nvContentPartPr>
            <p14:xfrm>
              <a:off x="5774488" y="-2213899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852C334-57F7-4568-9103-B8F3016D4BA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20488" y="-2321899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03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4601" y="3311934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Salmonella </a:t>
            </a:r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3B2CC996-82BB-4405-A094-F3E09D427917}"/>
              </a:ext>
            </a:extLst>
          </p:cNvPr>
          <p:cNvSpPr/>
          <p:nvPr/>
        </p:nvSpPr>
        <p:spPr>
          <a:xfrm rot="16200000">
            <a:off x="1483514" y="5712600"/>
            <a:ext cx="808280" cy="433559"/>
          </a:xfrm>
          <a:prstGeom prst="triangle">
            <a:avLst/>
          </a:prstGeom>
          <a:solidFill>
            <a:srgbClr val="AD8D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4A457056-3009-4492-8DD9-85190626C3F2}"/>
              </a:ext>
            </a:extLst>
          </p:cNvPr>
          <p:cNvSpPr/>
          <p:nvPr/>
        </p:nvSpPr>
        <p:spPr>
          <a:xfrm rot="16200000">
            <a:off x="1691813" y="6389136"/>
            <a:ext cx="391682" cy="433559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987D596-36D8-427E-B002-F9001E9B7E86}"/>
              </a:ext>
            </a:extLst>
          </p:cNvPr>
          <p:cNvCxnSpPr>
            <a:cxnSpLocks/>
          </p:cNvCxnSpPr>
          <p:nvPr/>
        </p:nvCxnSpPr>
        <p:spPr>
          <a:xfrm flipH="1">
            <a:off x="754593" y="1824987"/>
            <a:ext cx="796763" cy="2553648"/>
          </a:xfrm>
          <a:prstGeom prst="line">
            <a:avLst/>
          </a:prstGeom>
          <a:ln w="38100">
            <a:solidFill>
              <a:schemeClr val="accent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A388795-8C31-4843-98E8-79E82E4B5148}"/>
              </a:ext>
            </a:extLst>
          </p:cNvPr>
          <p:cNvCxnSpPr>
            <a:cxnSpLocks/>
          </p:cNvCxnSpPr>
          <p:nvPr/>
        </p:nvCxnSpPr>
        <p:spPr>
          <a:xfrm flipH="1">
            <a:off x="419149" y="4346498"/>
            <a:ext cx="334464" cy="13138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6B74EF1-1914-4D6E-A6EC-113B5400EE12}"/>
              </a:ext>
            </a:extLst>
          </p:cNvPr>
          <p:cNvCxnSpPr>
            <a:cxnSpLocks/>
          </p:cNvCxnSpPr>
          <p:nvPr/>
        </p:nvCxnSpPr>
        <p:spPr>
          <a:xfrm>
            <a:off x="419149" y="5660372"/>
            <a:ext cx="385623" cy="2909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BCA98A-2291-44B6-92A1-4B41B013B07E}"/>
              </a:ext>
            </a:extLst>
          </p:cNvPr>
          <p:cNvSpPr txBox="1"/>
          <p:nvPr/>
        </p:nvSpPr>
        <p:spPr>
          <a:xfrm>
            <a:off x="2064601" y="6334780"/>
            <a:ext cx="2399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Streptomyces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503E13-D787-49D1-9F12-4A3B39A64B57}"/>
              </a:ext>
            </a:extLst>
          </p:cNvPr>
          <p:cNvSpPr txBox="1"/>
          <p:nvPr/>
        </p:nvSpPr>
        <p:spPr>
          <a:xfrm>
            <a:off x="2064601" y="4607442"/>
            <a:ext cx="2419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Xanthomonas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A6CEC8-48A9-4FAF-8119-35300EB0D7BD}"/>
              </a:ext>
            </a:extLst>
          </p:cNvPr>
          <p:cNvSpPr txBox="1"/>
          <p:nvPr/>
        </p:nvSpPr>
        <p:spPr>
          <a:xfrm>
            <a:off x="2064601" y="2016426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Neisseria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5CE6B6-CBC6-4BF7-BBD8-CC2B5E796B50}"/>
              </a:ext>
            </a:extLst>
          </p:cNvPr>
          <p:cNvSpPr txBox="1"/>
          <p:nvPr/>
        </p:nvSpPr>
        <p:spPr>
          <a:xfrm>
            <a:off x="2064601" y="1584590"/>
            <a:ext cx="273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Agrobacterium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EABCAE-A965-4A5A-87EA-6C24B560BC35}"/>
              </a:ext>
            </a:extLst>
          </p:cNvPr>
          <p:cNvSpPr txBox="1"/>
          <p:nvPr/>
        </p:nvSpPr>
        <p:spPr>
          <a:xfrm>
            <a:off x="2064601" y="4175606"/>
            <a:ext cx="2448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Pseudomonas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A268A9D-7499-49D4-BC9E-71A8965408F8}"/>
              </a:ext>
            </a:extLst>
          </p:cNvPr>
          <p:cNvSpPr/>
          <p:nvPr/>
        </p:nvSpPr>
        <p:spPr>
          <a:xfrm rot="16200000">
            <a:off x="1735870" y="1228210"/>
            <a:ext cx="303569" cy="43355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5AEF5A2-A2EE-4164-A084-BDEA1CA65300}"/>
              </a:ext>
            </a:extLst>
          </p:cNvPr>
          <p:cNvSpPr/>
          <p:nvPr/>
        </p:nvSpPr>
        <p:spPr>
          <a:xfrm rot="16200000">
            <a:off x="1735870" y="1647489"/>
            <a:ext cx="303569" cy="43355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5F4131-91CF-4C39-975C-8AD71E92D9E5}"/>
              </a:ext>
            </a:extLst>
          </p:cNvPr>
          <p:cNvSpPr txBox="1"/>
          <p:nvPr/>
        </p:nvSpPr>
        <p:spPr>
          <a:xfrm>
            <a:off x="2064601" y="1152754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Caulobacter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1EEC39-D6FF-4E2B-BE7C-B65351A7EB95}"/>
              </a:ext>
            </a:extLst>
          </p:cNvPr>
          <p:cNvSpPr txBox="1"/>
          <p:nvPr/>
        </p:nvSpPr>
        <p:spPr>
          <a:xfrm>
            <a:off x="2064601" y="2880098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Burkholderia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 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E82C2E3-EE42-4D0F-8D3E-B376A06471AD}"/>
              </a:ext>
            </a:extLst>
          </p:cNvPr>
          <p:cNvSpPr/>
          <p:nvPr/>
        </p:nvSpPr>
        <p:spPr>
          <a:xfrm rot="16200000">
            <a:off x="1489513" y="2720386"/>
            <a:ext cx="796282" cy="43355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C306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56229E60-D11C-4F44-AA34-4CB0A67A6C25}"/>
              </a:ext>
            </a:extLst>
          </p:cNvPr>
          <p:cNvSpPr/>
          <p:nvPr/>
        </p:nvSpPr>
        <p:spPr>
          <a:xfrm rot="16200000">
            <a:off x="1735870" y="2078735"/>
            <a:ext cx="303569" cy="433559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BB2DE8-150F-43A8-87BB-3AA212473261}"/>
              </a:ext>
            </a:extLst>
          </p:cNvPr>
          <p:cNvSpPr txBox="1"/>
          <p:nvPr/>
        </p:nvSpPr>
        <p:spPr>
          <a:xfrm>
            <a:off x="2064601" y="2448262"/>
            <a:ext cx="1740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Ralstonia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 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4DA035C6-9D3D-4C81-8C87-D02980EDFFC5}"/>
              </a:ext>
            </a:extLst>
          </p:cNvPr>
          <p:cNvSpPr/>
          <p:nvPr/>
        </p:nvSpPr>
        <p:spPr>
          <a:xfrm rot="16200000">
            <a:off x="1735870" y="4225361"/>
            <a:ext cx="303569" cy="43355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2387A3CF-7CC7-4D38-A112-166B19BA4EE6}"/>
              </a:ext>
            </a:extLst>
          </p:cNvPr>
          <p:cNvSpPr/>
          <p:nvPr/>
        </p:nvSpPr>
        <p:spPr>
          <a:xfrm rot="16200000">
            <a:off x="1494474" y="4927702"/>
            <a:ext cx="786361" cy="43355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944B74DA-2253-49A6-8100-1ED1764730F7}"/>
              </a:ext>
            </a:extLst>
          </p:cNvPr>
          <p:cNvSpPr/>
          <p:nvPr/>
        </p:nvSpPr>
        <p:spPr>
          <a:xfrm rot="16200000">
            <a:off x="1489513" y="3579981"/>
            <a:ext cx="796282" cy="43355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D4AB801-B60F-472C-AA19-3154A024F1DC}"/>
              </a:ext>
            </a:extLst>
          </p:cNvPr>
          <p:cNvSpPr txBox="1"/>
          <p:nvPr/>
        </p:nvSpPr>
        <p:spPr>
          <a:xfrm>
            <a:off x="2064601" y="5471114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Clostridium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56CF84-2ACB-4580-94B5-3627F5D687E0}"/>
              </a:ext>
            </a:extLst>
          </p:cNvPr>
          <p:cNvSpPr txBox="1"/>
          <p:nvPr/>
        </p:nvSpPr>
        <p:spPr>
          <a:xfrm>
            <a:off x="2064601" y="5902950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Bacillus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87E2A6-CC24-49F2-A195-EFA3F69A7831}"/>
              </a:ext>
            </a:extLst>
          </p:cNvPr>
          <p:cNvSpPr txBox="1"/>
          <p:nvPr/>
        </p:nvSpPr>
        <p:spPr>
          <a:xfrm>
            <a:off x="2064601" y="3743770"/>
            <a:ext cx="2024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Escherichia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6AF05C-84B1-4A97-8A75-35889519C10A}"/>
              </a:ext>
            </a:extLst>
          </p:cNvPr>
          <p:cNvCxnSpPr>
            <a:cxnSpLocks/>
          </p:cNvCxnSpPr>
          <p:nvPr/>
        </p:nvCxnSpPr>
        <p:spPr>
          <a:xfrm flipH="1">
            <a:off x="1564238" y="1444989"/>
            <a:ext cx="106637" cy="33870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F99307-EB23-4E43-9204-6EBF5C2DAA32}"/>
              </a:ext>
            </a:extLst>
          </p:cNvPr>
          <p:cNvCxnSpPr>
            <a:cxnSpLocks/>
          </p:cNvCxnSpPr>
          <p:nvPr/>
        </p:nvCxnSpPr>
        <p:spPr>
          <a:xfrm flipH="1" flipV="1">
            <a:off x="1551512" y="1762087"/>
            <a:ext cx="152872" cy="9498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A05638-B055-46DC-9CD6-50CC45486492}"/>
              </a:ext>
            </a:extLst>
          </p:cNvPr>
          <p:cNvCxnSpPr>
            <a:cxnSpLocks/>
          </p:cNvCxnSpPr>
          <p:nvPr/>
        </p:nvCxnSpPr>
        <p:spPr>
          <a:xfrm flipH="1">
            <a:off x="1233889" y="2315410"/>
            <a:ext cx="461956" cy="148135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E1A676F-7338-4A8B-A1C1-7BB056F920C0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34737" y="4194902"/>
            <a:ext cx="536138" cy="949579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3CF9AD-D022-4D5D-886F-C32BA6E9BBAB}"/>
              </a:ext>
            </a:extLst>
          </p:cNvPr>
          <p:cNvCxnSpPr>
            <a:cxnSpLocks/>
            <a:endCxn id="46" idx="0"/>
          </p:cNvCxnSpPr>
          <p:nvPr/>
        </p:nvCxnSpPr>
        <p:spPr>
          <a:xfrm flipV="1">
            <a:off x="754594" y="3796761"/>
            <a:ext cx="916281" cy="62803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A6D9732-33D6-4FFA-B21F-20C24C21B136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336319" y="4084206"/>
            <a:ext cx="334556" cy="357934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8229A12-B2A4-4620-BA75-DA118143A632}"/>
              </a:ext>
            </a:extLst>
          </p:cNvPr>
          <p:cNvCxnSpPr>
            <a:cxnSpLocks/>
            <a:stCxn id="38" idx="0"/>
          </p:cNvCxnSpPr>
          <p:nvPr/>
        </p:nvCxnSpPr>
        <p:spPr>
          <a:xfrm flipH="1">
            <a:off x="980501" y="2937166"/>
            <a:ext cx="690374" cy="132982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17F81B0-E5F6-4489-95EA-25E3907B75BA}"/>
              </a:ext>
            </a:extLst>
          </p:cNvPr>
          <p:cNvCxnSpPr>
            <a:cxnSpLocks/>
            <a:endCxn id="65" idx="0"/>
          </p:cNvCxnSpPr>
          <p:nvPr/>
        </p:nvCxnSpPr>
        <p:spPr>
          <a:xfrm flipV="1">
            <a:off x="804772" y="5929380"/>
            <a:ext cx="866103" cy="21917"/>
          </a:xfrm>
          <a:prstGeom prst="line">
            <a:avLst/>
          </a:prstGeom>
          <a:ln w="38100">
            <a:solidFill>
              <a:srgbClr val="AD8DC5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9FEBB49-C44B-4206-B012-A3DCE5AF6320}"/>
              </a:ext>
            </a:extLst>
          </p:cNvPr>
          <p:cNvCxnSpPr>
            <a:cxnSpLocks/>
          </p:cNvCxnSpPr>
          <p:nvPr/>
        </p:nvCxnSpPr>
        <p:spPr>
          <a:xfrm>
            <a:off x="804772" y="5951297"/>
            <a:ext cx="823653" cy="624884"/>
          </a:xfrm>
          <a:prstGeom prst="line">
            <a:avLst/>
          </a:prstGeom>
          <a:ln w="38100">
            <a:solidFill>
              <a:srgbClr val="7030A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8F4854B-8BBE-4123-8548-B8CBF4A0CB40}"/>
              </a:ext>
            </a:extLst>
          </p:cNvPr>
          <p:cNvSpPr txBox="1"/>
          <p:nvPr/>
        </p:nvSpPr>
        <p:spPr>
          <a:xfrm>
            <a:off x="9558369" y="5458457"/>
            <a:ext cx="1379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 Light"/>
              </a:rPr>
              <a:t>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 Light"/>
              </a:rPr>
              <a:t>Positives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678AE835-C5C6-46C6-8852-242CB827267B}"/>
              </a:ext>
            </a:extLst>
          </p:cNvPr>
          <p:cNvCxnSpPr>
            <a:cxnSpLocks/>
          </p:cNvCxnSpPr>
          <p:nvPr/>
        </p:nvCxnSpPr>
        <p:spPr>
          <a:xfrm>
            <a:off x="9558369" y="5453994"/>
            <a:ext cx="0" cy="128863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0E3F42A-D33B-4E74-A763-7672CEF864A3}"/>
              </a:ext>
            </a:extLst>
          </p:cNvPr>
          <p:cNvCxnSpPr>
            <a:cxnSpLocks/>
          </p:cNvCxnSpPr>
          <p:nvPr/>
        </p:nvCxnSpPr>
        <p:spPr>
          <a:xfrm>
            <a:off x="9558369" y="1222047"/>
            <a:ext cx="0" cy="417936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D2310F9-33A5-4CDE-9A69-49D25C1479E5}"/>
              </a:ext>
            </a:extLst>
          </p:cNvPr>
          <p:cNvCxnSpPr>
            <a:cxnSpLocks/>
          </p:cNvCxnSpPr>
          <p:nvPr/>
        </p:nvCxnSpPr>
        <p:spPr>
          <a:xfrm>
            <a:off x="6982133" y="1222047"/>
            <a:ext cx="0" cy="418637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BF2BACAD-24EF-44E0-AD5F-2FC098E796AC}"/>
              </a:ext>
            </a:extLst>
          </p:cNvPr>
          <p:cNvSpPr txBox="1"/>
          <p:nvPr/>
        </p:nvSpPr>
        <p:spPr>
          <a:xfrm>
            <a:off x="4765861" y="1141667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Alpha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Calibri Light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167C1BE-4E98-4EC4-AF5B-BB8511623916}"/>
              </a:ext>
            </a:extLst>
          </p:cNvPr>
          <p:cNvCxnSpPr>
            <a:cxnSpLocks/>
          </p:cNvCxnSpPr>
          <p:nvPr/>
        </p:nvCxnSpPr>
        <p:spPr>
          <a:xfrm>
            <a:off x="4740270" y="1222047"/>
            <a:ext cx="0" cy="78644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2D48F27-9581-4A7C-A2C9-70E772CE1F03}"/>
              </a:ext>
            </a:extLst>
          </p:cNvPr>
          <p:cNvCxnSpPr>
            <a:cxnSpLocks/>
          </p:cNvCxnSpPr>
          <p:nvPr/>
        </p:nvCxnSpPr>
        <p:spPr>
          <a:xfrm>
            <a:off x="4740270" y="2065689"/>
            <a:ext cx="0" cy="1188248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67EF6F31-CFD3-4ECD-BD3C-8392567B117E}"/>
              </a:ext>
            </a:extLst>
          </p:cNvPr>
          <p:cNvCxnSpPr>
            <a:cxnSpLocks/>
          </p:cNvCxnSpPr>
          <p:nvPr/>
        </p:nvCxnSpPr>
        <p:spPr>
          <a:xfrm>
            <a:off x="4740270" y="3311139"/>
            <a:ext cx="0" cy="20902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78D59AD-D26C-4597-BE2E-8AD6D2080B13}"/>
              </a:ext>
            </a:extLst>
          </p:cNvPr>
          <p:cNvCxnSpPr>
            <a:cxnSpLocks/>
          </p:cNvCxnSpPr>
          <p:nvPr/>
        </p:nvCxnSpPr>
        <p:spPr>
          <a:xfrm>
            <a:off x="6982133" y="5453994"/>
            <a:ext cx="0" cy="833161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01AA7EBB-A325-42AD-AF82-AE5BC92BEBD8}"/>
              </a:ext>
            </a:extLst>
          </p:cNvPr>
          <p:cNvSpPr txBox="1"/>
          <p:nvPr/>
        </p:nvSpPr>
        <p:spPr>
          <a:xfrm>
            <a:off x="7059256" y="5408417"/>
            <a:ext cx="163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 Light"/>
              </a:rPr>
              <a:t>Firmicutes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223A209-1F56-40ED-86E1-F67D53D885F9}"/>
              </a:ext>
            </a:extLst>
          </p:cNvPr>
          <p:cNvSpPr txBox="1"/>
          <p:nvPr/>
        </p:nvSpPr>
        <p:spPr>
          <a:xfrm>
            <a:off x="7053901" y="6336123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 Light"/>
              </a:rPr>
              <a:t>Actinobacteria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CA575DE-22FB-433B-8173-18951C816BE8}"/>
              </a:ext>
            </a:extLst>
          </p:cNvPr>
          <p:cNvCxnSpPr>
            <a:cxnSpLocks/>
          </p:cNvCxnSpPr>
          <p:nvPr/>
        </p:nvCxnSpPr>
        <p:spPr>
          <a:xfrm>
            <a:off x="6982749" y="6352570"/>
            <a:ext cx="0" cy="393705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27A0C522-1609-488B-BF1B-8E5D3B9B33A2}"/>
              </a:ext>
            </a:extLst>
          </p:cNvPr>
          <p:cNvSpPr txBox="1"/>
          <p:nvPr/>
        </p:nvSpPr>
        <p:spPr>
          <a:xfrm>
            <a:off x="2375359" y="654068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Genus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EC9AF04-24DB-46E2-A462-E5B81909A556}"/>
              </a:ext>
            </a:extLst>
          </p:cNvPr>
          <p:cNvSpPr txBox="1"/>
          <p:nvPr/>
        </p:nvSpPr>
        <p:spPr>
          <a:xfrm>
            <a:off x="7177887" y="624383"/>
            <a:ext cx="122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Phylum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4D8B442-0733-4974-A080-F1CE4F1B5460}"/>
              </a:ext>
            </a:extLst>
          </p:cNvPr>
          <p:cNvSpPr txBox="1"/>
          <p:nvPr/>
        </p:nvSpPr>
        <p:spPr>
          <a:xfrm>
            <a:off x="4807092" y="61725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Class</a:t>
            </a:r>
          </a:p>
        </p:txBody>
      </p:sp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6BB08C2A-81AC-440E-8A81-ABE0FF32E9E4}"/>
              </a:ext>
            </a:extLst>
          </p:cNvPr>
          <p:cNvSpPr txBox="1">
            <a:spLocks/>
          </p:cNvSpPr>
          <p:nvPr/>
        </p:nvSpPr>
        <p:spPr>
          <a:xfrm>
            <a:off x="-40143" y="-43032"/>
            <a:ext cx="9917565" cy="5826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Xylella’s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Evolutionary neighborhood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2FE858-8DFD-4938-BF22-CEF26109D1BA}"/>
              </a:ext>
            </a:extLst>
          </p:cNvPr>
          <p:cNvSpPr txBox="1"/>
          <p:nvPr/>
        </p:nvSpPr>
        <p:spPr>
          <a:xfrm>
            <a:off x="2084878" y="5045992"/>
            <a:ext cx="1351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Calibri Light"/>
              </a:rPr>
              <a:t>Xylella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95A309-50B2-4365-A215-3890DA8867C0}"/>
              </a:ext>
            </a:extLst>
          </p:cNvPr>
          <p:cNvSpPr txBox="1"/>
          <p:nvPr/>
        </p:nvSpPr>
        <p:spPr>
          <a:xfrm>
            <a:off x="4765469" y="198781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Beta (</a:t>
            </a:r>
            <a:r>
              <a:rPr lang="el-GR" sz="2400" dirty="0">
                <a:solidFill>
                  <a:srgbClr val="000000"/>
                </a:solidFill>
                <a:latin typeface="Avenir Next LT Pro"/>
                <a:cs typeface="Calibri" panose="020F0502020204030204" pitchFamily="34" charset="0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Calibri" panose="020F0502020204030204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910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DCB84AC-8620-418D-AE85-4075BDBE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423145"/>
            <a:ext cx="5991225" cy="31591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Evolutionary </a:t>
            </a:r>
            <a:br>
              <a:rPr lang="en-US" dirty="0"/>
            </a:br>
            <a:r>
              <a:rPr lang="en-US" dirty="0"/>
              <a:t>Neighborhood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FCEC1-BFAD-43F0-91AE-A6D98BBF8B95}"/>
              </a:ext>
            </a:extLst>
          </p:cNvPr>
          <p:cNvSpPr txBox="1"/>
          <p:nvPr/>
        </p:nvSpPr>
        <p:spPr>
          <a:xfrm>
            <a:off x="-64169" y="6638151"/>
            <a:ext cx="1277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*As of Fall 2021…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C8D040-41B4-418B-AD59-BDA98BAED317}"/>
              </a:ext>
            </a:extLst>
          </p:cNvPr>
          <p:cNvGrpSpPr/>
          <p:nvPr/>
        </p:nvGrpSpPr>
        <p:grpSpPr>
          <a:xfrm>
            <a:off x="3482827" y="161683"/>
            <a:ext cx="8054579" cy="6502265"/>
            <a:chOff x="3094638" y="161683"/>
            <a:chExt cx="8054579" cy="6502265"/>
          </a:xfrm>
        </p:grpSpPr>
        <p:pic>
          <p:nvPicPr>
            <p:cNvPr id="1026" name="Picture 2" descr="https://www.frontiersin.org/files/Articles/684092/fmicb-12-684092-HTML/image_m/fmicb-12-684092-g001.jpg">
              <a:extLst>
                <a:ext uri="{FF2B5EF4-FFF2-40B4-BE49-F238E27FC236}">
                  <a16:creationId xmlns:a16="http://schemas.microsoft.com/office/drawing/2014/main" id="{299E1C96-7F61-46FD-B2BC-F61FF0B190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82" b="40755"/>
            <a:stretch/>
          </p:blipFill>
          <p:spPr bwMode="auto">
            <a:xfrm>
              <a:off x="3100387" y="6001848"/>
              <a:ext cx="8048830" cy="66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www.frontiersin.org/files/Articles/684092/fmicb-12-684092-HTML/image_m/fmicb-12-684092-g001.jpg">
              <a:extLst>
                <a:ext uri="{FF2B5EF4-FFF2-40B4-BE49-F238E27FC236}">
                  <a16:creationId xmlns:a16="http://schemas.microsoft.com/office/drawing/2014/main" id="{BDA96334-D310-4F2D-AA5C-1453868FB3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7" b="58805"/>
            <a:stretch/>
          </p:blipFill>
          <p:spPr bwMode="auto">
            <a:xfrm>
              <a:off x="4347713" y="1470761"/>
              <a:ext cx="6801504" cy="4498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s://www.frontiersin.org/files/Articles/684092/fmicb-12-684092-HTML/image_m/fmicb-12-684092-g001.jpg">
              <a:extLst>
                <a:ext uri="{FF2B5EF4-FFF2-40B4-BE49-F238E27FC236}">
                  <a16:creationId xmlns:a16="http://schemas.microsoft.com/office/drawing/2014/main" id="{CF3C8DFE-AD38-4204-9393-8CF35EA641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7" t="41195" r="7765" b="47113"/>
            <a:stretch/>
          </p:blipFill>
          <p:spPr bwMode="auto">
            <a:xfrm>
              <a:off x="4347713" y="161683"/>
              <a:ext cx="6176513" cy="1276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55292F-8624-464C-AA73-063F2CEE8AA1}"/>
                </a:ext>
              </a:extLst>
            </p:cNvPr>
            <p:cNvGrpSpPr/>
            <p:nvPr/>
          </p:nvGrpSpPr>
          <p:grpSpPr>
            <a:xfrm>
              <a:off x="3749617" y="483529"/>
              <a:ext cx="3489671" cy="1957746"/>
              <a:chOff x="3749617" y="483529"/>
              <a:chExt cx="3489671" cy="195774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6A00C7A-6813-4EEB-9BA2-1F772B9843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3208" y="2441275"/>
                <a:ext cx="29260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BB9E1BE-477A-4613-A8EC-18FDA4BD9B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3208" y="483529"/>
                <a:ext cx="1000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16AFFBD-85C6-43CB-8335-C1109758F767}"/>
                  </a:ext>
                </a:extLst>
              </p:cNvPr>
              <p:cNvGrpSpPr/>
              <p:nvPr/>
            </p:nvGrpSpPr>
            <p:grpSpPr>
              <a:xfrm>
                <a:off x="3749617" y="483529"/>
                <a:ext cx="563591" cy="1957746"/>
                <a:chOff x="3749617" y="483529"/>
                <a:chExt cx="563591" cy="1957746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72DB4E2-1BC4-4DC5-883B-104AC5B413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313208" y="483529"/>
                  <a:ext cx="0" cy="19577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4579F65-1B13-4AB7-A007-E8C8B99B7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49617" y="1462402"/>
                  <a:ext cx="56359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CADD51-ED6B-4252-A38E-B4B6CF56D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9617" y="1471254"/>
              <a:ext cx="0" cy="4670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09F43E-91C8-4B71-91F9-058D1A97F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4638" y="3806631"/>
              <a:ext cx="0" cy="26516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492EFA-C1AF-46C5-B4D5-D3C812CFDA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0387" y="3806631"/>
              <a:ext cx="6492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7B876AC-4073-472B-8BF9-56EAE7E432BF}"/>
                </a:ext>
              </a:extLst>
            </p:cNvPr>
            <p:cNvSpPr txBox="1"/>
            <p:nvPr/>
          </p:nvSpPr>
          <p:spPr>
            <a:xfrm>
              <a:off x="9221981" y="5968717"/>
              <a:ext cx="1193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Xanthomonas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35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1182-ABDC-4105-A3CA-F462E3527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Disease Biology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DF08B4-D4A8-46E8-AF38-D9F4FAD61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Xylella fastidiosa</a:t>
            </a:r>
            <a:r>
              <a:rPr lang="en-US" dirty="0"/>
              <a:t>: Important Diseases</a:t>
            </a:r>
          </a:p>
        </p:txBody>
      </p:sp>
      <p:pic>
        <p:nvPicPr>
          <p:cNvPr id="23" name="Picture 2" descr="Growing Grapes in the Home Fruit Planting | Ohioline">
            <a:extLst>
              <a:ext uri="{FF2B5EF4-FFF2-40B4-BE49-F238E27FC236}">
                <a16:creationId xmlns:a16="http://schemas.microsoft.com/office/drawing/2014/main" id="{3C1364A6-F5D3-45CC-9162-1698EFEC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3" y="1801418"/>
            <a:ext cx="3457518" cy="22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live Tree Logo Png , Png Download - Olive Tree Logo Png, Transparent Png ,  Transparent Png Image - PNGitem">
            <a:extLst>
              <a:ext uri="{FF2B5EF4-FFF2-40B4-BE49-F238E27FC236}">
                <a16:creationId xmlns:a16="http://schemas.microsoft.com/office/drawing/2014/main" id="{69180DB5-C545-47EA-A18D-2EFE1B06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47" y="1624434"/>
            <a:ext cx="3098223" cy="24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ghtning Bolt 13">
            <a:extLst>
              <a:ext uri="{FF2B5EF4-FFF2-40B4-BE49-F238E27FC236}">
                <a16:creationId xmlns:a16="http://schemas.microsoft.com/office/drawing/2014/main" id="{6A231E2D-3EF7-4E26-B715-72E801B25F7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0F5EE282-FAF4-4BFD-979B-4D0079002363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Fruit Filling: Good for the Soul (Getting back to Eve before the Curse) | Tree  drawing, Tree drawing simple, Fruit trees">
            <a:extLst>
              <a:ext uri="{FF2B5EF4-FFF2-40B4-BE49-F238E27FC236}">
                <a16:creationId xmlns:a16="http://schemas.microsoft.com/office/drawing/2014/main" id="{4D375A7A-38F2-4C21-BEC2-F670B676D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77" y="1709889"/>
            <a:ext cx="2640300" cy="24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D8240A-29E4-4AB8-8897-D2B580BEB092}"/>
              </a:ext>
            </a:extLst>
          </p:cNvPr>
          <p:cNvSpPr txBox="1"/>
          <p:nvPr/>
        </p:nvSpPr>
        <p:spPr>
          <a:xfrm>
            <a:off x="923636" y="4876800"/>
            <a:ext cx="2143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Symptoms: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060" name="Picture 12" descr="Grapevine Disease Testing Services | Oklahoma State University">
            <a:extLst>
              <a:ext uri="{FF2B5EF4-FFF2-40B4-BE49-F238E27FC236}">
                <a16:creationId xmlns:a16="http://schemas.microsoft.com/office/drawing/2014/main" id="{8D0F15F1-751D-4329-8A55-541880346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3857" y="4849013"/>
            <a:ext cx="2049703" cy="153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8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Xylella fastidiosa</a:t>
            </a:r>
            <a:r>
              <a:rPr lang="en-US" dirty="0"/>
              <a:t>: Infection of plants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56630-16D2-45FD-8976-8D51C0DC8117}"/>
              </a:ext>
            </a:extLst>
          </p:cNvPr>
          <p:cNvGrpSpPr/>
          <p:nvPr/>
        </p:nvGrpSpPr>
        <p:grpSpPr>
          <a:xfrm>
            <a:off x="0" y="1679434"/>
            <a:ext cx="3915919" cy="3940370"/>
            <a:chOff x="309623" y="1351082"/>
            <a:chExt cx="4407664" cy="4435185"/>
          </a:xfrm>
        </p:grpSpPr>
        <p:pic>
          <p:nvPicPr>
            <p:cNvPr id="2050" name="Picture 2" descr="https://www.science.org/cms/10.1126/science.aaf9710/asset/c82b23c5-ac27-4c93-82a8-559358251baf/assets/graphic/353_346_f2.jpeg">
              <a:extLst>
                <a:ext uri="{FF2B5EF4-FFF2-40B4-BE49-F238E27FC236}">
                  <a16:creationId xmlns:a16="http://schemas.microsoft.com/office/drawing/2014/main" id="{F80C4E1E-632B-40C7-A31B-97118568E2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9" t="13888" r="7895" b="50439"/>
            <a:stretch/>
          </p:blipFill>
          <p:spPr bwMode="auto">
            <a:xfrm>
              <a:off x="319178" y="1351082"/>
              <a:ext cx="4398109" cy="427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2236A4-174C-4227-BFFA-C5AF852167D9}"/>
                </a:ext>
              </a:extLst>
            </p:cNvPr>
            <p:cNvSpPr/>
            <p:nvPr/>
          </p:nvSpPr>
          <p:spPr>
            <a:xfrm rot="19349251">
              <a:off x="3890511" y="4845987"/>
              <a:ext cx="508959" cy="94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2066A5-5738-4D0B-A2B5-D3CD9A28B89C}"/>
                </a:ext>
              </a:extLst>
            </p:cNvPr>
            <p:cNvSpPr/>
            <p:nvPr/>
          </p:nvSpPr>
          <p:spPr>
            <a:xfrm rot="4090585">
              <a:off x="272513" y="4047326"/>
              <a:ext cx="508959" cy="434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3189BA2-D871-40ED-8F7C-7CF0750D625C}"/>
              </a:ext>
            </a:extLst>
          </p:cNvPr>
          <p:cNvGrpSpPr/>
          <p:nvPr/>
        </p:nvGrpSpPr>
        <p:grpSpPr>
          <a:xfrm>
            <a:off x="10648240" y="3429000"/>
            <a:ext cx="1411119" cy="2228176"/>
            <a:chOff x="9979533" y="3499635"/>
            <a:chExt cx="1411119" cy="2228176"/>
          </a:xfrm>
        </p:grpSpPr>
        <p:pic>
          <p:nvPicPr>
            <p:cNvPr id="10" name="Picture 2" descr="https://www.science.org/cms/10.1126/science.aaf9710/asset/c82b23c5-ac27-4c93-82a8-559358251baf/assets/graphic/353_346_f2.jpeg">
              <a:extLst>
                <a:ext uri="{FF2B5EF4-FFF2-40B4-BE49-F238E27FC236}">
                  <a16:creationId xmlns:a16="http://schemas.microsoft.com/office/drawing/2014/main" id="{24555AAE-54F3-4FDA-B7C2-58C6EA1B4A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37" t="61722" r="85240" b="987"/>
            <a:stretch/>
          </p:blipFill>
          <p:spPr bwMode="auto">
            <a:xfrm>
              <a:off x="9979533" y="3499635"/>
              <a:ext cx="1284345" cy="2228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BC5027-A1E5-4499-88A9-CCEF658B0A13}"/>
                </a:ext>
              </a:extLst>
            </p:cNvPr>
            <p:cNvSpPr/>
            <p:nvPr/>
          </p:nvSpPr>
          <p:spPr>
            <a:xfrm rot="19349251">
              <a:off x="11137104" y="3547834"/>
              <a:ext cx="253548" cy="468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25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Xylella fastidiosa</a:t>
            </a:r>
            <a:r>
              <a:rPr lang="en-US" dirty="0"/>
              <a:t>: Systemic movement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DBE00-AAF7-4805-ACE1-967A7D3E6C58}"/>
              </a:ext>
            </a:extLst>
          </p:cNvPr>
          <p:cNvGrpSpPr/>
          <p:nvPr/>
        </p:nvGrpSpPr>
        <p:grpSpPr>
          <a:xfrm>
            <a:off x="-18472" y="215497"/>
            <a:ext cx="2277847" cy="9917761"/>
            <a:chOff x="1481351" y="73891"/>
            <a:chExt cx="2277847" cy="99177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3D8B47-EF69-4D11-A036-6C1B64FEE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90" b="97834" l="7418" r="93407">
                          <a14:foregroundMark x1="71154" y1="93381" x2="66639" y2="92257"/>
                          <a14:foregroundMark x1="7967" y1="72202" x2="11264" y2="15884"/>
                          <a14:foregroundMark x1="86760" y1="30812" x2="86465" y2="28876"/>
                          <a14:foregroundMark x1="93407" y1="74489" x2="87259" y2="34092"/>
                          <a14:foregroundMark x1="79811" y1="3946" x2="81868" y2="3730"/>
                          <a14:foregroundMark x1="70330" y1="96029" x2="69505" y2="96270"/>
                          <a14:foregroundMark x1="22527" y1="79061" x2="14011" y2="75572"/>
                          <a14:foregroundMark x1="20604" y1="78339" x2="24451" y2="77738"/>
                          <a14:foregroundMark x1="19505" y1="79783" x2="14835" y2="76775"/>
                          <a14:foregroundMark x1="18407" y1="79061" x2="21154" y2="80626"/>
                          <a14:foregroundMark x1="8791" y1="74609" x2="8791" y2="68833"/>
                          <a14:foregroundMark x1="27198" y1="86643" x2="26374" y2="87365"/>
                          <a14:foregroundMark x1="68681" y1="97834" x2="71429" y2="96510"/>
                          <a14:backgroundMark x1="13355" y1="80512" x2="12363" y2="82551"/>
                          <a14:backgroundMark x1="15054" y1="77019" x2="13409" y2="80400"/>
                          <a14:backgroundMark x1="12363" y1="82551" x2="14964" y2="81285"/>
                          <a14:backgroundMark x1="20879" y1="83394" x2="25824" y2="86282"/>
                          <a14:backgroundMark x1="23352" y1="22984" x2="14560" y2="16847"/>
                          <a14:backgroundMark x1="14560" y1="16847" x2="14286" y2="16606"/>
                          <a14:backgroundMark x1="48077" y1="19013" x2="39011" y2="13478"/>
                          <a14:backgroundMark x1="68407" y1="34055" x2="61813" y2="30084"/>
                          <a14:backgroundMark x1="65934" y1="96390" x2="57143" y2="91336"/>
                          <a14:backgroundMark x1="57692" y1="91336" x2="54396" y2="88809"/>
                          <a14:backgroundMark x1="55220" y1="89290" x2="62912" y2="93381"/>
                          <a14:backgroundMark x1="76374" y1="33574" x2="73352" y2="4452"/>
                          <a14:backgroundMark x1="73626" y1="4212" x2="76923" y2="7220"/>
                          <a14:backgroundMark x1="76923" y1="7220" x2="84890" y2="14922"/>
                          <a14:backgroundMark x1="84890" y1="14922" x2="84341" y2="16606"/>
                          <a14:backgroundMark x1="82692" y1="13959" x2="81044" y2="28761"/>
                          <a14:backgroundMark x1="81044" y1="28761" x2="80769" y2="29001"/>
                          <a14:backgroundMark x1="80769" y1="30806" x2="82692" y2="34537"/>
                          <a14:backgroundMark x1="80769" y1="34296" x2="74176" y2="27677"/>
                          <a14:backgroundMark x1="74176" y1="27677" x2="76923" y2="4693"/>
                          <a14:backgroundMark x1="76923" y1="4693" x2="74176" y2="3610"/>
                        </a14:backgroundRemoval>
                      </a14:imgEffect>
                    </a14:imgLayer>
                  </a14:imgProps>
                </a:ext>
              </a:extLst>
            </a:blip>
            <a:srcRect r="24172"/>
            <a:stretch/>
          </p:blipFill>
          <p:spPr>
            <a:xfrm>
              <a:off x="1481351" y="73891"/>
              <a:ext cx="2277847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51BA45B-5BC8-4494-BCB9-9438E6282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47" b="97834" l="7418" r="93407">
                          <a14:foregroundMark x1="71154" y1="93381" x2="66639" y2="92257"/>
                          <a14:foregroundMark x1="7967" y1="72202" x2="11264" y2="15884"/>
                          <a14:foregroundMark x1="86760" y1="30812" x2="86465" y2="28876"/>
                          <a14:foregroundMark x1="93407" y1="74489" x2="87259" y2="34092"/>
                          <a14:foregroundMark x1="79811" y1="3946" x2="81868" y2="3730"/>
                          <a14:foregroundMark x1="70330" y1="96029" x2="69505" y2="96270"/>
                          <a14:foregroundMark x1="22527" y1="79061" x2="14011" y2="75572"/>
                          <a14:foregroundMark x1="20604" y1="78339" x2="24451" y2="77738"/>
                          <a14:foregroundMark x1="19505" y1="79783" x2="14835" y2="76775"/>
                          <a14:foregroundMark x1="18407" y1="79061" x2="21154" y2="80626"/>
                          <a14:foregroundMark x1="8791" y1="74609" x2="8791" y2="68833"/>
                          <a14:foregroundMark x1="27198" y1="86643" x2="26374" y2="87365"/>
                          <a14:foregroundMark x1="68681" y1="97834" x2="71429" y2="96510"/>
                          <a14:foregroundMark x1="86538" y1="33213" x2="79945" y2="25632"/>
                          <a14:foregroundMark x1="79945" y1="25632" x2="76648" y2="10229"/>
                          <a14:foregroundMark x1="76648" y1="10229" x2="85165" y2="16606"/>
                          <a14:foregroundMark x1="85165" y1="16606" x2="85440" y2="25030"/>
                          <a14:foregroundMark x1="83791" y1="36462" x2="76923" y2="25511"/>
                          <a14:foregroundMark x1="82692" y1="27677" x2="82418" y2="26113"/>
                          <a14:foregroundMark x1="82418" y1="26113" x2="75549" y2="33093"/>
                          <a14:foregroundMark x1="75549" y1="33093" x2="81593" y2="32371"/>
                          <a14:foregroundMark x1="80220" y1="33454" x2="84341" y2="36462"/>
                          <a14:foregroundMark x1="82967" y1="24549" x2="81319" y2="26233"/>
                          <a14:foregroundMark x1="74725" y1="29483" x2="77473" y2="4091"/>
                          <a14:foregroundMark x1="77473" y1="4091" x2="77747" y2="29122"/>
                          <a14:foregroundMark x1="79329" y1="4332" x2="75275" y2="4332"/>
                          <a14:foregroundMark x1="75275" y1="4332" x2="78846" y2="2647"/>
                          <a14:foregroundMark x1="93132" y1="17449" x2="88187" y2="11793"/>
                          <a14:backgroundMark x1="13355" y1="80512" x2="12363" y2="82551"/>
                          <a14:backgroundMark x1="15054" y1="77019" x2="13409" y2="80400"/>
                          <a14:backgroundMark x1="12363" y1="82551" x2="14964" y2="81285"/>
                          <a14:backgroundMark x1="20879" y1="83394" x2="25824" y2="86282"/>
                          <a14:backgroundMark x1="23352" y1="22984" x2="14560" y2="16847"/>
                          <a14:backgroundMark x1="14560" y1="16847" x2="14286" y2="16606"/>
                          <a14:backgroundMark x1="48077" y1="19013" x2="39011" y2="13478"/>
                          <a14:backgroundMark x1="68407" y1="34055" x2="61813" y2="30084"/>
                          <a14:backgroundMark x1="65934" y1="96390" x2="57143" y2="91336"/>
                          <a14:backgroundMark x1="57692" y1="91336" x2="54396" y2="88809"/>
                          <a14:backgroundMark x1="55220" y1="89290" x2="62912" y2="93381"/>
                          <a14:backgroundMark x1="86884" y1="10209" x2="80769" y2="5656"/>
                          <a14:backgroundMark x1="89011" y1="11793" x2="87006" y2="10300"/>
                          <a14:backgroundMark x1="80769" y1="5656" x2="80495" y2="5535"/>
                        </a14:backgroundRemoval>
                      </a14:imgEffect>
                    </a14:imgLayer>
                  </a14:imgProps>
                </a:ext>
              </a:extLst>
            </a:blip>
            <a:srcRect l="73214" r="2496" b="36767"/>
            <a:stretch/>
          </p:blipFill>
          <p:spPr>
            <a:xfrm>
              <a:off x="1699491" y="4905260"/>
              <a:ext cx="729673" cy="433647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01CBC5-8F8F-4341-B672-CA0C22A07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47" b="97834" l="7418" r="93407">
                          <a14:foregroundMark x1="71154" y1="93381" x2="66639" y2="92257"/>
                          <a14:foregroundMark x1="7967" y1="72202" x2="11264" y2="15884"/>
                          <a14:foregroundMark x1="86760" y1="30812" x2="86465" y2="28876"/>
                          <a14:foregroundMark x1="93407" y1="74489" x2="87259" y2="34092"/>
                          <a14:foregroundMark x1="79811" y1="3946" x2="81868" y2="3730"/>
                          <a14:foregroundMark x1="70330" y1="96029" x2="69505" y2="96270"/>
                          <a14:foregroundMark x1="22527" y1="79061" x2="14011" y2="75572"/>
                          <a14:foregroundMark x1="20604" y1="78339" x2="24451" y2="77738"/>
                          <a14:foregroundMark x1="19505" y1="79783" x2="14835" y2="76775"/>
                          <a14:foregroundMark x1="18407" y1="79061" x2="21154" y2="80626"/>
                          <a14:foregroundMark x1="8791" y1="74609" x2="8791" y2="68833"/>
                          <a14:foregroundMark x1="27198" y1="86643" x2="26374" y2="87365"/>
                          <a14:foregroundMark x1="68681" y1="97834" x2="71429" y2="96510"/>
                          <a14:foregroundMark x1="86538" y1="33213" x2="79945" y2="25632"/>
                          <a14:foregroundMark x1="79945" y1="25632" x2="76648" y2="10229"/>
                          <a14:foregroundMark x1="76648" y1="10229" x2="85165" y2="16606"/>
                          <a14:foregroundMark x1="85165" y1="16606" x2="85440" y2="25030"/>
                          <a14:foregroundMark x1="83791" y1="36462" x2="76923" y2="25511"/>
                          <a14:foregroundMark x1="82692" y1="27677" x2="82418" y2="26113"/>
                          <a14:foregroundMark x1="82418" y1="26113" x2="75549" y2="33093"/>
                          <a14:foregroundMark x1="75549" y1="33093" x2="81593" y2="32371"/>
                          <a14:foregroundMark x1="80220" y1="33454" x2="84341" y2="36462"/>
                          <a14:foregroundMark x1="82967" y1="24549" x2="81319" y2="26233"/>
                          <a14:foregroundMark x1="74725" y1="29483" x2="77473" y2="4091"/>
                          <a14:foregroundMark x1="77473" y1="4091" x2="77747" y2="29122"/>
                          <a14:foregroundMark x1="79329" y1="4332" x2="75275" y2="4332"/>
                          <a14:foregroundMark x1="75275" y1="4332" x2="78846" y2="2647"/>
                          <a14:foregroundMark x1="93132" y1="17449" x2="88187" y2="11793"/>
                          <a14:backgroundMark x1="13355" y1="80512" x2="12363" y2="82551"/>
                          <a14:backgroundMark x1="15054" y1="77019" x2="13409" y2="80400"/>
                          <a14:backgroundMark x1="12363" y1="82551" x2="14964" y2="81285"/>
                          <a14:backgroundMark x1="20879" y1="83394" x2="25824" y2="86282"/>
                          <a14:backgroundMark x1="23352" y1="22984" x2="14560" y2="16847"/>
                          <a14:backgroundMark x1="14560" y1="16847" x2="14286" y2="16606"/>
                          <a14:backgroundMark x1="48077" y1="19013" x2="39011" y2="13478"/>
                          <a14:backgroundMark x1="68407" y1="34055" x2="61813" y2="30084"/>
                          <a14:backgroundMark x1="65934" y1="96390" x2="57143" y2="91336"/>
                          <a14:backgroundMark x1="57692" y1="91336" x2="54396" y2="88809"/>
                          <a14:backgroundMark x1="55220" y1="89290" x2="62912" y2="93381"/>
                          <a14:backgroundMark x1="86884" y1="10209" x2="80769" y2="5656"/>
                          <a14:backgroundMark x1="89011" y1="11793" x2="87006" y2="10300"/>
                          <a14:backgroundMark x1="80769" y1="5656" x2="80495" y2="5535"/>
                        </a14:backgroundRemoval>
                      </a14:imgEffect>
                    </a14:imgLayer>
                  </a14:imgProps>
                </a:ext>
              </a:extLst>
            </a:blip>
            <a:srcRect l="73214" r="2496" b="36767"/>
            <a:stretch/>
          </p:blipFill>
          <p:spPr>
            <a:xfrm>
              <a:off x="2282467" y="4782343"/>
              <a:ext cx="729673" cy="43364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79390F9-5E26-4109-86D3-2865D61F6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47" b="97834" l="7418" r="93407">
                          <a14:foregroundMark x1="71154" y1="93381" x2="66639" y2="92257"/>
                          <a14:foregroundMark x1="7967" y1="72202" x2="11264" y2="15884"/>
                          <a14:foregroundMark x1="86760" y1="30812" x2="86465" y2="28876"/>
                          <a14:foregroundMark x1="93407" y1="74489" x2="87259" y2="34092"/>
                          <a14:foregroundMark x1="79811" y1="3946" x2="81868" y2="3730"/>
                          <a14:foregroundMark x1="70330" y1="96029" x2="69505" y2="96270"/>
                          <a14:foregroundMark x1="22527" y1="79061" x2="14011" y2="75572"/>
                          <a14:foregroundMark x1="20604" y1="78339" x2="24451" y2="77738"/>
                          <a14:foregroundMark x1="19505" y1="79783" x2="14835" y2="76775"/>
                          <a14:foregroundMark x1="18407" y1="79061" x2="21154" y2="80626"/>
                          <a14:foregroundMark x1="8791" y1="74609" x2="8791" y2="68833"/>
                          <a14:foregroundMark x1="27198" y1="86643" x2="26374" y2="87365"/>
                          <a14:foregroundMark x1="68681" y1="97834" x2="71429" y2="96510"/>
                          <a14:foregroundMark x1="86538" y1="33213" x2="79945" y2="25632"/>
                          <a14:foregroundMark x1="79945" y1="25632" x2="76648" y2="10229"/>
                          <a14:foregroundMark x1="76648" y1="10229" x2="85165" y2="16606"/>
                          <a14:foregroundMark x1="85165" y1="16606" x2="85440" y2="25030"/>
                          <a14:foregroundMark x1="83791" y1="36462" x2="76923" y2="25511"/>
                          <a14:foregroundMark x1="82692" y1="27677" x2="82418" y2="26113"/>
                          <a14:foregroundMark x1="82418" y1="26113" x2="75549" y2="33093"/>
                          <a14:foregroundMark x1="75549" y1="33093" x2="81593" y2="32371"/>
                          <a14:foregroundMark x1="80220" y1="33454" x2="84341" y2="36462"/>
                          <a14:foregroundMark x1="82967" y1="24549" x2="81319" y2="26233"/>
                          <a14:foregroundMark x1="74725" y1="29483" x2="77473" y2="4091"/>
                          <a14:foregroundMark x1="77473" y1="4091" x2="77747" y2="29122"/>
                          <a14:foregroundMark x1="79329" y1="4332" x2="75275" y2="4332"/>
                          <a14:foregroundMark x1="75275" y1="4332" x2="78846" y2="2647"/>
                          <a14:foregroundMark x1="93132" y1="17449" x2="88187" y2="11793"/>
                          <a14:backgroundMark x1="13355" y1="80512" x2="12363" y2="82551"/>
                          <a14:backgroundMark x1="15054" y1="77019" x2="13409" y2="80400"/>
                          <a14:backgroundMark x1="12363" y1="82551" x2="14964" y2="81285"/>
                          <a14:backgroundMark x1="20879" y1="83394" x2="25824" y2="86282"/>
                          <a14:backgroundMark x1="23352" y1="22984" x2="14560" y2="16847"/>
                          <a14:backgroundMark x1="14560" y1="16847" x2="14286" y2="16606"/>
                          <a14:backgroundMark x1="48077" y1="19013" x2="39011" y2="13478"/>
                          <a14:backgroundMark x1="68407" y1="34055" x2="61813" y2="30084"/>
                          <a14:backgroundMark x1="65934" y1="96390" x2="57143" y2="91336"/>
                          <a14:backgroundMark x1="57692" y1="91336" x2="54396" y2="88809"/>
                          <a14:backgroundMark x1="55220" y1="89290" x2="62912" y2="93381"/>
                          <a14:backgroundMark x1="86884" y1="10209" x2="80769" y2="5656"/>
                          <a14:backgroundMark x1="89011" y1="11793" x2="87006" y2="10300"/>
                          <a14:backgroundMark x1="80769" y1="5656" x2="80495" y2="5535"/>
                        </a14:backgroundRemoval>
                      </a14:imgEffect>
                    </a14:imgLayer>
                  </a14:imgProps>
                </a:ext>
              </a:extLst>
            </a:blip>
            <a:srcRect l="73214" r="2496" b="36767"/>
            <a:stretch/>
          </p:blipFill>
          <p:spPr>
            <a:xfrm>
              <a:off x="2956177" y="5655179"/>
              <a:ext cx="729673" cy="4336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27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1963051-37BA-48C8-8552-1BFDF143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497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Xylella fastidiosa</a:t>
            </a:r>
            <a:r>
              <a:rPr lang="en-US" dirty="0"/>
              <a:t>: Insect Acquisition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056630-16D2-45FD-8976-8D51C0DC8117}"/>
              </a:ext>
            </a:extLst>
          </p:cNvPr>
          <p:cNvGrpSpPr/>
          <p:nvPr/>
        </p:nvGrpSpPr>
        <p:grpSpPr>
          <a:xfrm>
            <a:off x="499063" y="857398"/>
            <a:ext cx="2752138" cy="2769322"/>
            <a:chOff x="309623" y="1351082"/>
            <a:chExt cx="4407664" cy="4435185"/>
          </a:xfrm>
        </p:grpSpPr>
        <p:pic>
          <p:nvPicPr>
            <p:cNvPr id="2050" name="Picture 2" descr="https://www.science.org/cms/10.1126/science.aaf9710/asset/c82b23c5-ac27-4c93-82a8-559358251baf/assets/graphic/353_346_f2.jpeg">
              <a:extLst>
                <a:ext uri="{FF2B5EF4-FFF2-40B4-BE49-F238E27FC236}">
                  <a16:creationId xmlns:a16="http://schemas.microsoft.com/office/drawing/2014/main" id="{F80C4E1E-632B-40C7-A31B-97118568E2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9" t="13888" r="7895" b="50439"/>
            <a:stretch/>
          </p:blipFill>
          <p:spPr bwMode="auto">
            <a:xfrm>
              <a:off x="319178" y="1351082"/>
              <a:ext cx="4398109" cy="427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2236A4-174C-4227-BFFA-C5AF852167D9}"/>
                </a:ext>
              </a:extLst>
            </p:cNvPr>
            <p:cNvSpPr/>
            <p:nvPr/>
          </p:nvSpPr>
          <p:spPr>
            <a:xfrm rot="19349251">
              <a:off x="3890511" y="4845987"/>
              <a:ext cx="508959" cy="940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72066A5-5738-4D0B-A2B5-D3CD9A28B89C}"/>
                </a:ext>
              </a:extLst>
            </p:cNvPr>
            <p:cNvSpPr/>
            <p:nvPr/>
          </p:nvSpPr>
          <p:spPr>
            <a:xfrm rot="4090585">
              <a:off x="272513" y="4047326"/>
              <a:ext cx="508959" cy="434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The Biology and Ecology of Leafhopper Transmission of Phytoplasmas |  SpringerLink">
            <a:extLst>
              <a:ext uri="{FF2B5EF4-FFF2-40B4-BE49-F238E27FC236}">
                <a16:creationId xmlns:a16="http://schemas.microsoft.com/office/drawing/2014/main" id="{D53D8B5D-D87D-4662-BADD-661174B3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" y="3626720"/>
            <a:ext cx="3932940" cy="23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68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8137a56-eca3-4574-b8ab-e4415dbd94d0"/>
</p:tagLst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4094</TotalTime>
  <Words>280</Words>
  <Application>Microsoft Office PowerPoint</Application>
  <PresentationFormat>Widescreen</PresentationFormat>
  <Paragraphs>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Avenir Next LT Pro</vt:lpstr>
      <vt:lpstr>Calibri</vt:lpstr>
      <vt:lpstr>Calibri Light</vt:lpstr>
      <vt:lpstr>1_Office Theme</vt:lpstr>
      <vt:lpstr>Xylella fastidiosa</vt:lpstr>
      <vt:lpstr>Taxonomy, phylogeny, etc. </vt:lpstr>
      <vt:lpstr>PowerPoint Presentation</vt:lpstr>
      <vt:lpstr>Evolutionary  Neighborhood</vt:lpstr>
      <vt:lpstr>Disease Biology</vt:lpstr>
      <vt:lpstr>Xylella fastidiosa: Important Diseases</vt:lpstr>
      <vt:lpstr>Xylella fastidiosa: Infection of plants</vt:lpstr>
      <vt:lpstr>Xylella fastidiosa: Systemic movement</vt:lpstr>
      <vt:lpstr>Xylella fastidiosa: Insect Acquisition</vt:lpstr>
      <vt:lpstr>Xylella fastidiosa: Ecological Reservoirs</vt:lpstr>
      <vt:lpstr>Xylella fastidiosa: Fastidious biology &amp; genome properties</vt:lpstr>
      <vt:lpstr>Xylella fastidiosa: in planta movement factors</vt:lpstr>
      <vt:lpstr>Xylella fastidiosa: in planta movement factors</vt:lpstr>
      <vt:lpstr>Xylella fastidiosa: Adhesion factors (in planta &amp; in insect)</vt:lpstr>
      <vt:lpstr>Xylella fastidiosa: Adhesion / movement trade-off </vt:lpstr>
      <vt:lpstr>Plant (auto)immune responses &amp; Xylella fastidiosa. </vt:lpstr>
      <vt:lpstr>Pierce’s Disease of Grapevine – Epidemic in CA</vt:lpstr>
      <vt:lpstr>Olive Leaf Scorch – Epidemic in Italy/Mediterranean region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Aspergillus</dc:title>
  <dc:creator>Tiffany Lowe-Power</dc:creator>
  <cp:lastModifiedBy>Tiffany Lowe-Power</cp:lastModifiedBy>
  <cp:revision>116</cp:revision>
  <dcterms:created xsi:type="dcterms:W3CDTF">2021-09-13T23:48:17Z</dcterms:created>
  <dcterms:modified xsi:type="dcterms:W3CDTF">2022-04-06T20:30:52Z</dcterms:modified>
</cp:coreProperties>
</file>