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823" r:id="rId2"/>
    <p:sldId id="824" r:id="rId3"/>
    <p:sldId id="825" r:id="rId4"/>
    <p:sldId id="826" r:id="rId5"/>
    <p:sldId id="828" r:id="rId6"/>
    <p:sldId id="827" r:id="rId7"/>
    <p:sldId id="829" r:id="rId8"/>
    <p:sldId id="830" r:id="rId9"/>
    <p:sldId id="831" r:id="rId10"/>
    <p:sldId id="832" r:id="rId11"/>
    <p:sldId id="833" r:id="rId12"/>
    <p:sldId id="834" r:id="rId13"/>
    <p:sldId id="835" r:id="rId14"/>
    <p:sldId id="836" r:id="rId15"/>
    <p:sldId id="837" r:id="rId16"/>
    <p:sldId id="838" r:id="rId17"/>
    <p:sldId id="839" r:id="rId18"/>
    <p:sldId id="840" r:id="rId19"/>
    <p:sldId id="841" r:id="rId20"/>
    <p:sldId id="842" r:id="rId21"/>
    <p:sldId id="843" r:id="rId22"/>
    <p:sldId id="844" r:id="rId23"/>
    <p:sldId id="845" r:id="rId24"/>
    <p:sldId id="846" r:id="rId25"/>
    <p:sldId id="847" r:id="rId26"/>
    <p:sldId id="848" r:id="rId27"/>
    <p:sldId id="849" r:id="rId28"/>
    <p:sldId id="850" r:id="rId29"/>
    <p:sldId id="851" r:id="rId30"/>
    <p:sldId id="852" r:id="rId31"/>
    <p:sldId id="853" r:id="rId32"/>
    <p:sldId id="854" r:id="rId33"/>
    <p:sldId id="855" r:id="rId34"/>
    <p:sldId id="856" r:id="rId35"/>
    <p:sldId id="857" r:id="rId36"/>
    <p:sldId id="867" r:id="rId37"/>
    <p:sldId id="858" r:id="rId38"/>
    <p:sldId id="859" r:id="rId39"/>
    <p:sldId id="860" r:id="rId40"/>
    <p:sldId id="861" r:id="rId41"/>
    <p:sldId id="862" r:id="rId42"/>
    <p:sldId id="863" r:id="rId43"/>
    <p:sldId id="864" r:id="rId44"/>
    <p:sldId id="865" r:id="rId45"/>
    <p:sldId id="866" r:id="rId46"/>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udent copies" id="{79719140-7F70-4496-8FEE-D5BD7D590C76}">
          <p14:sldIdLst>
            <p14:sldId id="823"/>
            <p14:sldId id="824"/>
            <p14:sldId id="825"/>
            <p14:sldId id="826"/>
            <p14:sldId id="828"/>
            <p14:sldId id="827"/>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 id="867"/>
            <p14:sldId id="858"/>
            <p14:sldId id="859"/>
            <p14:sldId id="860"/>
            <p14:sldId id="861"/>
            <p14:sldId id="862"/>
            <p14:sldId id="863"/>
            <p14:sldId id="864"/>
            <p14:sldId id="865"/>
            <p14:sldId id="866"/>
          </p14:sldIdLst>
        </p14:section>
        <p14:section name="Instructor notes" id="{DC086BA8-5E16-4A76-A504-6ED446EDAA4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C2E4"/>
    <a:srgbClr val="5A5AFF"/>
    <a:srgbClr val="F0F6EE"/>
    <a:srgbClr val="FEC306"/>
    <a:srgbClr val="23A5AF"/>
    <a:srgbClr val="1C818A"/>
    <a:srgbClr val="CFE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7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2:37:56.702"/>
    </inkml:context>
    <inkml:brush xml:id="br0">
      <inkml:brushProperty name="width" value="0.2" units="cm"/>
      <inkml:brushProperty name="height" value="0.2" units="cm"/>
      <inkml:brushProperty name="color" value="#0070C0"/>
      <inkml:brushProperty name="transparency" value="127"/>
      <inkml:brushProperty name="ignorePressure" value="1"/>
    </inkml:brush>
  </inkml:definitions>
  <inkml:trace contextRef="#ctx0" brushRef="#br0">2854 0,'0'418,"-8"-393,-5 0,-6-1,-5 1,-5-1,-4 0,-6 0,-4-1,-5 0,-5-1,-5 0,-3-1,-9 1,-437 186,263-94,-185 81,125-41,216-120,7 0,8 1,6 0,-32 29,61-40,-61 90,12 69,21-85,19 0,14 89,32 47,-90-80,89 332,2 1089,98-1419,-64-27,27-6,23-24,-80-3,-5-80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3:01:05.924"/>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2:55:56.517"/>
    </inkml:context>
    <inkml:brush xml:id="br0">
      <inkml:brushProperty name="width" value="0.2" units="cm"/>
      <inkml:brushProperty name="height" value="0.2" units="cm"/>
      <inkml:brushProperty name="color" value="#0070C0"/>
      <inkml:brushProperty name="transparency" value="127"/>
      <inkml:brushProperty name="ignorePressure" value="1"/>
    </inkml:brush>
    <inkml:brush xml:id="br1">
      <inkml:brushProperty name="width" value="0.2" units="cm"/>
      <inkml:brushProperty name="height" value="0.2" units="cm"/>
      <inkml:brushProperty name="color" value="#C00000"/>
      <inkml:brushProperty name="transparency" value="127"/>
      <inkml:brushProperty name="ignorePressure" value="1"/>
    </inkml:brush>
  </inkml:definitions>
  <inkml:trace contextRef="#ctx0" brushRef="#br0">2854 0,'0'598,"-8"-562,-5-1,-6 1,-5-1,-5-1,-4 1,-6-2,-4 1,-5-2,-5 0,-5 0,-3-2,-9 1,-437 268,263-138,-185 118,125-57,216-174,7 1,8 0,6 2,-32 40,61-56,-61 127,12 101,21-123,19 0,14 128,32 66,-90-113,89 474,2 1560,98-2032,-64-39,27-8,23-34,-80-5,-5-113</inkml:trace>
  <inkml:trace contextRef="#ctx0" brushRef="#br1" timeOffset="1">2662 0,'0'598,"8"-562,6-1,4 1,6-1,5-1,5 1,4-2,6 1,4-2,5 0,4 0,5-2,7 1,438 268,-263-138,186 118,-127-57,-215-174,-7 1,-7 0,-7 2,31 40,-59-56,59 127,-11 101,-20-123,-21 0,-13 128,-32 66,90-113,-89 474,-2 1560,-98-2032,64-39,-27-8,-22-34,79-5,4-113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04:44.028"/>
    </inkml:context>
    <inkml:brush xml:id="br0">
      <inkml:brushProperty name="width" value="0.1" units="cm"/>
      <inkml:brushProperty name="height" value="0.1" units="cm"/>
      <inkml:brushProperty name="color" value="#7F7F7F"/>
      <inkml:brushProperty name="ignorePressure" value="1"/>
    </inkml:brush>
  </inkml:definitions>
  <inkml:trace contextRef="#ctx0" brushRef="#br0">176 1154,'0'-28,"0"-1,2 1,1 0,1 0,2 0,1 0,1 1,1 0,2-2,-3 9,2 0,0 1,1 0,1 1,0 0,1 1,2 0,-1 1,2 1,8-7,105-77,120-16,-49 86,224 31,-384 6,1 1,-2 3,1 1,-1 1,-1 2,-1 2,13 10,-25-16,15 7,1-2,1-2,0-2,1-1,0-3,4-1,103 41,134 18,-110-17,87 17,-67-34,152-22,-210-14,-113 2,0-1,0-2,-1 0,1-1,-1-1,0-2,-1 0,1-1,12-8,-17 10,378-180,-159 96,77 17,-109 19,10 6,-7 9,14 20,53 10,84 121,-300-95,-1 4,-2 2,0 2,33 20,-12-5,-27-16,2-2,0-2,0-2,2-2,0-3,54 5,225 32,34-35,-109-4,-231-15,0-2,-1-1,0-1,0-1,-1-1,-1-1,14-10,29-13,142-47,114-7,-9-9,-110 55,38 5,38-14,123 25,-57 28,-143 44,72 31,-233-61,0 2,-1 2,-1 2,0 2,-2 1,2 4,-31-23,186 88,51-5,-40-39,-158-40,1-1,-1-3,1-2,0-2,0-2,4-2,63 0,309-12,16-15,5-46,-301 46,31-23,107 6,111 9,-317 30,-1 2,1 5,72 7,-131-4,-1 2,1 0,-1 1,0 1,0 0,-1 1,0 1,0 0,-1 1,0 1,0 0,-1 1,-1 0,0 1,0 0,-1 1,1 3,11 14,-2 2,0 1,-3 1,-1 0,-1 1,-2 1,-1 0,-2 1,-1 2,-3-15,24 170,-23 75,-80-46,45-160,-3 5,-2-1,-3-2,-3-2,-3-1,-9 7,15-26,-1 0,-2-3,-1-1,-3-1,0-3,-3-1,-1-3,-37 20,-281 155,111-103,223-97,0-1,-1-1,1-2,-1-1,1-2,-23-3,-34 1,57 3,-53 1,-1-4,1-3,1-4,-3-4,-182-58,-67-32,172 32,138 58,-1 0,0 2,0 1,-1 1,-1 0,1 3,-1 0,-27-3,-320-40,374 50,-33-1,0 1,0 2,0 1,1 1,-1 2,1 2,0 0,-4 4,-138 91,87-35,73-56,1 1,-2-2,1 0,-1-1,-1 0,0-1,0-1,-1-1,0 0,-16 3,-28 1,-1 2,1 4,1 1,1 4,-38 19,79-32,-14 10,-1-1,-1-2,-1-2,0-1,0-1,-2-3,1 0,-1-3,-20 1,-377-7,253-45,99 21,2-3,1-5,2-2,-17-14,-58-24,84 43,-1 3,-2 3,0 3,-1 3,-1 3,-26 1,-228-38,-494 53,780 1,1 2,-1 3,1 0,1 3,-1 1,-27 14,12-6,-180 85,21-21,6-43,-60-17,-9 29,-199-55,464 0,-1 0,1-1,0-1,0 0,1-1,-1 0,1-1,0 0,0-1,1 0,0 0,0-1,1-1,0 0,0 0,1 0,-5-8,-65-56,-276-129,238 93,90 94,0 0,-1 2,-1 1,0 1,-1 2,0 0,-1 2,1 1,-1 2,0 1,0 1,-1 1,1 2,0 1,-23 5,-58-4,-267-30,154 52,-123 110,47-22,155-55,117-45,0-1,-1-2,0 0,0-2,-1-2,0 0,0-2,-1-1,1-2,-1 0,1-3,-17-2,-130 5,-26 25,-107-2,-209-26,484-4,0-1,0-2,1-2,0-1,1-2,-18-10,-18-7,2-4,1-2,1-3,-11-13,37 24,2-2,0-2,2-1,2-2,1-1,2-1,-9-17,-38-48,64 90,0-1,2 0,-1 0,2-2,0 1,1-1,0-1,2 1,0-1,0-1,2 1,0-1,1 0,1-5,-21-226,25 206,0 22,0 0,-1 1,-1-1,-1 0,-1 0,-1 1,-1-1,0 1,-9-18,-5-91,19 107</inkml:trace>
  <inkml:trace contextRef="#ctx0" brushRef="#br0" timeOffset="27408.804">1695 257,'-58'6,"0"2,0 2,0 3,2 3,0 2,1 2,-24 14,-252 109,129-57,72-10,41 33,3-20,9 132,71-202,-1 0,0 0,-1-1,-1 1,-1-2,0 0,-1 0,-1-1,-1 0,0-1,-1 0,-11 8,10-5,0 1,1 0,1 2,1-1,1 1,1 1,1 0,-1 5,-2 11,1 2,3-1,1 1,2 0,2 1,1-1,4 35,1-57,1 1,1-1,1 0,0 0,2 0,0-1,1 0,0-1,1 1,1-2,1 0,0 0,1-1,1-1,0 0,0-1,9 6,22 24,144 73,41-28,-27-60,120-15,-197-15,-80 3,-25-2,0 1,-1 2,1 0,0 1,-1 1,1 1,-1 0,0 2,13 5,235 50,-144-31,210 98,-105-29,-196-88,0-1,1-2,0-1,1-2,0-1,26-1,-2 2,163 18,129-24,-325-4,0-2,0 0,0-2,-1-1,0-1,-1-1,-1-1,0-1,0-1,14-13,-2 4,138-100,0 24,15 6,55 15,-211 68,2 1,-1 2,1 2,0 1,0 1,1 2,2 2,138-24,124 25,-289 0,0 0,-1 0,1 1,0 1,-1 0,1 0,-1 1,0 0,0 0,-1 1,1 0,-1 1,0 0,-1 0,1 1,-1-1,0 2,-1-1,0 1,0 0,0 0,-1 1,0 0,86 191,-86-185,0-1,0 1,1-1,1 0,1 0,0-1,0 1,1-2,1 0,0 0,1-1,0 0,1 0,10 6,32 21,-42-28,1 0,0-1,0 0,1-1,0-1,0 0,1-1,0 0,0-1,0-1,7 1,274 66,-142-44,43 0,27-11,-215-17,-1 0,0-1,1 0,-1 0,0-1,0 0,0 0,0-1,-1 0,0 0,1-1,-1 0,-1 0,1-1,-1 0,0 0,0 0,-1-1,0 0,1-2,36-66,82-107,-76 143,2 3,1 3,2 1,1 3,1 2,1 3,30-8,-50 17,185-29,138 39,-214 42,28-8,65-4,-223-24,0 1,-1 1,0 1,0 0,0 1,0 0,0 1,-1 0,0 1,-1 1,0 0,0 1,0 0,-1 1,0 0,-1 1,-1 0,2 2,203 240,-190-236,1-2,0 0,0-2,1 0,1-2,0-1,1-1,0-1,0-2,1-1,-1-1,1-1,0-2,0-1,0-1,0-1,5-3,35 5,-41-4,-1 0,-1-2,1 0,-1-2,0-1,0-1,-1-1,-1-2,0 0,13-11,96-44,54-21,92 34,-51 17,-21 6,73 8,-250 19,1 1,-1 2,1 2,0 0,-1 2,1 2,-1 0,0 2,0 1,4 3,156 68,105 29,-200-93,1-3,0-4,86-7,-145 0,185-71,252-43,-73 24,-203 65,114-25,55 25,-48 1,27 24,-331-3,-1-1,0 0,0-1,-1-1,0 0,0-1,0 0,-1-1,0-1,0 0,-1 0,0-1,-1 0,9-12,127-189,-119 163,-2-1,-1-1,-4-1,-1-1,-2-1,-3 0,-3-1,-1 0,-3-1,-3 0,-1-43,-8 73,-1 1,-1 0,-1 1,-1-1,-1 2,-1-1,-1 1,-1 1,-1 0,-1 1,0 1,-2 0,0 1,-1 1,-1 1,0 0,-1 1,-1 2,0 0,-1 1,0 1,-16-5,-177-63,-109 5,308 67,0 0,1-2,-1 1,2-2,0 0,0-1,1 0,0-1,1-1,0 0,1 0,-3-7,-46-45,-59-45,28 42,-62-9,3 43,-184 30,-5 76,68 15,126 10,-207 95,154-121,5-31,73-24,50-4,-1-4,0-3,0-3,-39-5,-5 1,-152-51,216 39,-163-88,-122-73,168 61,12-45,-113-5,78 98,134 50,0 3,-1 3,0 1,-1 4,1 2,-1 3,0 2,-12 4,33-3,1 2,0 1,1 2,-1 2,2 1,-1 1,2 3,0 0,-12 9,-80 82,-97 196,50-91,99-132,-134 61,208-139,-17 9,0 0,0-1,-1-1,0 0,-1-2,0 0,0-1,-14 2,-446-4,252-18,192 10,-12 1,1-3,1-1,0-3,0-1,1-3,-39-18,49 12,1-1,1-1,1-2,1-2,2 0,0-2,2-1,-12-20,-29-28,47 55,1-1,1-1,1-1,1 0,1-1,2-1,-9-24,17 39,-1-1,-1 2,-1-1,1 1,-2 0,0 0,0 1,-1 1,0 0,-1 0,0 1,-1 0,-1 0,-2 3,0 1,0 1,0 1,0 0,0 1,-1 0,1 2,-1-1,1 2,-1 0,1 1,-5 2,-6 0,0 1,1 1,0 1,0 1,0 2,1 0,0 2,1 1,1 0,-4 4,-220 87,54-72,-47 0,7 37,39 27,-29 17,-2-30,-1-42,198-40,-1-1,1-2,0 0,-1-2,1-1,1-1,-1-1,1-1,-2-3,-323-172,178 98,137 75,-1 1,0 1,-1 3,0 1,1 1,-16 3,27 0,-14-2,0 1,0 3,0 1,0 2,1 2,0 1,0 2,-15 7,-270 139,76-86,68-44,-140-28,303-3,0 0,1-1,0 0,0-2,0 0,1 0,0-2,1 0,0 0,0-1,-1-4,-26-16,31 23,0 0,0 0,1-1,0 0,1 0,0-1,0-1,1 1,0-1,1 0,0-1,1 1,1-1,-1 0,2 0,0-1,-1-3,-34-93,26 99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12:10.235"/>
    </inkml:context>
    <inkml:brush xml:id="br0">
      <inkml:brushProperty name="width" value="0.1" units="cm"/>
      <inkml:brushProperty name="height" value="0.1" units="cm"/>
      <inkml:brushProperty name="ignorePressure" value="1"/>
    </inkml:brush>
  </inkml:definitions>
  <inkml:trace contextRef="#ctx0" brushRef="#br0">0 130,'0'-9,"9"-2,12 0,1-6,6-1,-1-5,2 1,-3 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12:12.551"/>
    </inkml:context>
    <inkml:brush xml:id="br0">
      <inkml:brushProperty name="width" value="0.1" units="cm"/>
      <inkml:brushProperty name="height" value="0.1" units="cm"/>
      <inkml:brushProperty name="ignorePressure" value="1"/>
    </inkml:brush>
  </inkml:definitions>
  <inkml:trace contextRef="#ctx0" brushRef="#br0">1 0,'9'0,"11"0,11 0,9 0,5 0,5 0,1 0,2 0,0 0,-1 0,-1 0,-8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12:16.432"/>
    </inkml:context>
    <inkml:brush xml:id="br0">
      <inkml:brushProperty name="width" value="0.1" units="cm"/>
      <inkml:brushProperty name="height" value="0.1" units="cm"/>
      <inkml:brushProperty name="ignorePressure" value="1"/>
    </inkml:brush>
  </inkml:definitions>
  <inkml:trace contextRef="#ctx0" brushRef="#br0">245 356,'-9'0,"-3"-8,-7-3,-2-9,-4-8,1-9,5-6,-3 4,2 0,-3 7,1-1,5-2,6 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12:18.364"/>
    </inkml:context>
    <inkml:brush xml:id="br0">
      <inkml:brushProperty name="width" value="0.1" units="cm"/>
      <inkml:brushProperty name="height" value="0.1" units="cm"/>
      <inkml:brushProperty name="ignorePressure" value="1"/>
    </inkml:brush>
  </inkml:definitions>
  <inkml:trace contextRef="#ctx0" brushRef="#br0">0 373,'0'-9,"0"-11,9-2,3-6,-1-6,7 2,-1-2,-2-4,4-4,0-3,4 6,-2 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12:20.162"/>
    </inkml:context>
    <inkml:brush xml:id="br0">
      <inkml:brushProperty name="width" value="0.1" units="cm"/>
      <inkml:brushProperty name="height" value="0.1" units="cm"/>
      <inkml:brushProperty name="ignorePressure" value="1"/>
    </inkml:brush>
  </inkml:definitions>
  <inkml:trace contextRef="#ctx0" brushRef="#br0">0 20,'8'0,"13"0,10 0,8 0,7 0,4 0,1 0,2 0,-1 0,-8-9,-12-2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12:22.309"/>
    </inkml:context>
    <inkml:brush xml:id="br0">
      <inkml:brushProperty name="width" value="0.1" units="cm"/>
      <inkml:brushProperty name="height" value="0.1" units="cm"/>
      <inkml:brushProperty name="ignorePressure" value="1"/>
    </inkml:brush>
  </inkml:definitions>
  <inkml:trace contextRef="#ctx0" brushRef="#br0">1 1,'8'0,"12"0,11 8,9 12,6 12,3-1,-6 3,-2-4,-8 2,-1-5,-6 1,1-4,5 3,-3 5,2-2,4 1,4-4,-3-6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12:23.765"/>
    </inkml:context>
    <inkml:brush xml:id="br0">
      <inkml:brushProperty name="width" value="0.1" units="cm"/>
      <inkml:brushProperty name="height" value="0.1" units="cm"/>
      <inkml:brushProperty name="ignorePressure" value="1"/>
    </inkml:brush>
  </inkml:definitions>
  <inkml:trace contextRef="#ctx0" brushRef="#br0">39 2,'-8'0,"-4"17,2 14,1 10,11 7,6 4,9 2,3-1,-3 1,-3-2,3-9,0-3,-4 0,5-7,-1-8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2:38:21.746"/>
    </inkml:context>
    <inkml:brush xml:id="br0">
      <inkml:brushProperty name="width" value="0.2" units="cm"/>
      <inkml:brushProperty name="height" value="0.2" units="cm"/>
      <inkml:brushProperty name="color" value="#C00000"/>
      <inkml:brushProperty name="transparency" value="127"/>
      <inkml:brushProperty name="ignorePressure" value="1"/>
    </inkml:brush>
  </inkml:definitions>
  <inkml:trace contextRef="#ctx0" brushRef="#br0">1 0,'0'418,"8"-393,6 0,4-1,6 1,5-1,5 0,4 0,6-1,4 0,5-1,4 0,5-1,7 1,438 186,-263-94,186 81,-127-41,-215-120,-7 0,-7 1,-7 0,31 29,-59-40,59 90,-11 69,-20-85,-21 0,-13 89,-32 47,90-80,-89 332,-2 1089,-98-1419,64-27,-27-6,-22-24,79-3,4-80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8:12:25.858"/>
    </inkml:context>
    <inkml:brush xml:id="br0">
      <inkml:brushProperty name="width" value="0.1" units="cm"/>
      <inkml:brushProperty name="height" value="0.1" units="cm"/>
      <inkml:brushProperty name="ignorePressure" value="1"/>
    </inkml:brush>
  </inkml:definitions>
  <inkml:trace contextRef="#ctx0" brushRef="#br0">0 0,'0'9,"0"11,0 10,0 9,0 7,0 3,0 3,0 1,9-9,2-4,0 1,-2 1,5 3,1-7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3"/>
    </inkml:context>
    <inkml:brush xml:id="br0">
      <inkml:brushProperty name="width" value="0.1" units="cm"/>
      <inkml:brushProperty name="height" value="0.1" units="cm"/>
      <inkml:brushProperty name="ignorePressure" value="1"/>
    </inkml:brush>
  </inkml:definitions>
  <inkml:trace contextRef="#ctx0" brushRef="#br0">0 31,'0'-2,"2"-1,3 1,0-2,2 0,-1-2,1 1,-1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4"/>
    </inkml:context>
    <inkml:brush xml:id="br0">
      <inkml:brushProperty name="width" value="0.1" units="cm"/>
      <inkml:brushProperty name="height" value="0.1" units="cm"/>
      <inkml:brushProperty name="ignorePressure" value="1"/>
    </inkml:brush>
  </inkml:definitions>
  <inkml:trace contextRef="#ctx0" brushRef="#br0">1 0,'2'0,"3"0,2 0,2 0,2 0,0 0,1 0,0 0,0 0,0 0,0 0,-2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5"/>
    </inkml:context>
    <inkml:brush xml:id="br0">
      <inkml:brushProperty name="width" value="0.1" units="cm"/>
      <inkml:brushProperty name="height" value="0.1" units="cm"/>
      <inkml:brushProperty name="ignorePressure" value="1"/>
    </inkml:brush>
  </inkml:definitions>
  <inkml:trace contextRef="#ctx0" brushRef="#br0">57 82,'-2'0,"-1"-1,-2-2,1-2,-2-1,0-3,2-1,-1 1,0 0,0 2,0-1,1 0,1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6"/>
    </inkml:context>
    <inkml:brush xml:id="br0">
      <inkml:brushProperty name="width" value="0.1" units="cm"/>
      <inkml:brushProperty name="height" value="0.1" units="cm"/>
      <inkml:brushProperty name="ignorePressure" value="1"/>
    </inkml:brush>
  </inkml:definitions>
  <inkml:trace contextRef="#ctx0" brushRef="#br0">0 86,'0'-2,"0"-2,2-1,1-2,-1-1,2 1,1-1,-2-1,1-1,1 0,0 1,0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7"/>
    </inkml:context>
    <inkml:brush xml:id="br0">
      <inkml:brushProperty name="width" value="0.1" units="cm"/>
      <inkml:brushProperty name="height" value="0.1" units="cm"/>
      <inkml:brushProperty name="ignorePressure" value="1"/>
    </inkml:brush>
  </inkml:definitions>
  <inkml:trace contextRef="#ctx0" brushRef="#br0">0 5,'2'0,"3"0,2 0,2 0,2 0,0 0,1 0,0 0,0 0,-2-2,-2-1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8"/>
    </inkml:context>
    <inkml:brush xml:id="br0">
      <inkml:brushProperty name="width" value="0.1" units="cm"/>
      <inkml:brushProperty name="height" value="0.1" units="cm"/>
      <inkml:brushProperty name="ignorePressure" value="1"/>
    </inkml:brush>
  </inkml:definitions>
  <inkml:trace contextRef="#ctx0" brushRef="#br0">0 0,'2'0,"3"0,2 2,2 3,2 2,0 0,-1 1,0-1,-3 0,1 0,-2-1,0 0,1 0,0 1,0 0,1 1,1-2,0-1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9"/>
    </inkml:context>
    <inkml:brush xml:id="br0">
      <inkml:brushProperty name="width" value="0.1" units="cm"/>
      <inkml:brushProperty name="height" value="0.1" units="cm"/>
      <inkml:brushProperty name="ignorePressure" value="1"/>
    </inkml:brush>
  </inkml:definitions>
  <inkml:trace contextRef="#ctx0" brushRef="#br0">9 1,'-2'0,"-1"4,1 3,0 3,3 1,0 1,3 0,1 1,-1-1,-1 0,1-2,0-1,-1 1,1-3,0-1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60"/>
    </inkml:context>
    <inkml:brush xml:id="br0">
      <inkml:brushProperty name="width" value="0.1" units="cm"/>
      <inkml:brushProperty name="height" value="0.1" units="cm"/>
      <inkml:brushProperty name="ignorePressure" value="1"/>
    </inkml:brush>
  </inkml:definitions>
  <inkml:trace contextRef="#ctx0" brushRef="#br0">0 0,'0'2,"0"3,0 2,0 2,0 1,0 2,0 0,0 0,2-2,1-1,-1 1,0 0,2 0,-1-1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3"/>
    </inkml:context>
    <inkml:brush xml:id="br0">
      <inkml:brushProperty name="width" value="0.1" units="cm"/>
      <inkml:brushProperty name="height" value="0.1" units="cm"/>
      <inkml:brushProperty name="ignorePressure" value="1"/>
    </inkml:brush>
  </inkml:definitions>
  <inkml:trace contextRef="#ctx0" brushRef="#br0">0 51,'0'-3,"4"-1,4-1,0-1,4-1,-2-2,1 0,0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2:55:56.518"/>
    </inkml:context>
    <inkml:brush xml:id="br0">
      <inkml:brushProperty name="width" value="0.2" units="cm"/>
      <inkml:brushProperty name="height" value="0.2" units="cm"/>
      <inkml:brushProperty name="color" value="#262626"/>
      <inkml:brushProperty name="ignorePressure" value="1"/>
    </inkml:brush>
    <inkml:brush xml:id="br1">
      <inkml:brushProperty name="width" value="0.05" units="cm"/>
      <inkml:brushProperty name="height" value="0.05" units="cm"/>
      <inkml:brushProperty name="color" value="#262626"/>
      <inkml:brushProperty name="ignorePressure" value="1"/>
    </inkml:brush>
  </inkml:definitions>
  <inkml:trace contextRef="#ctx0" brushRef="#br0">0 1053,'24'-176,"-6"-65,21 100,-38-330,-1 448</inkml:trace>
  <inkml:trace contextRef="#ctx0" brushRef="#br0" timeOffset="1">4838 942,'3'-1,"0"-1,0 1,-1-1,1 1,-1-1,0 0,0 1,0-1,0 0,0 0,0 0,-1 0,0 0,1 0,-1-1,0 1,0 0,-1 0,1-1,-1 1,0 0,1 0,-1-1,-1 1,1-1,0 0,4-360,-4 29,33 196,-28 114</inkml:trace>
  <inkml:trace contextRef="#ctx0" brushRef="#br1" timeOffset="2">686 164,'12'1,"-1"0,1 0,0 0,-1 1,0 0,0 1,0 0,0 0,0 0,-1 1,0 0,0 0,0 1,-1 0,0 0,-1 1,1 0,0 1,799 494,-585-371,7-7,54 13,-79-53,5-7,97 22,-203-65,-1 27,-88-49</inkml:trace>
  <inkml:trace contextRef="#ctx0" brushRef="#br1" timeOffset="3">4033 331,'-244'11,"12"32,3 7,3 6,4 8,4 6,-112 52,12 12,-210 121,418-199,41-23,17-9,1 2,1 1,2 2,3 1,-23 20,55-38</inkml:trace>
  <inkml:trace contextRef="#ctx0" brushRef="#br1" timeOffset="4">1614 304,'19'2,"0"1,0 1,0 0,-1 1,0 0,0 1,-1 0,0 1,-1 0,0 1,0 0,-1 1,-1 0,0 1,0 1,18 9,155 92,6-5,7-6,115 40,976 340,-1128-424,-109-36</inkml:trace>
  <inkml:trace contextRef="#ctx0" brushRef="#br1" timeOffset="5">4275 720,'-33'2,"1"1,0 2,0 0,1 1,0 1,0 1,-25 9,-6 1,-136 39,5 6,3 5,-164 81,-419 236,720-357,26-11,-2 0,-1-1,0-2,-2 0,0-1,-2-1,1-1,-2-2,0 0,-1-1,0-2,-19 2,22-7</inkml:trace>
  <inkml:trace contextRef="#ctx0" brushRef="#br1" timeOffset="6">928 608,'65'39,"236"49,526 153,-684-198,-3 4,-4 4,-2 4,-5 5,6 8,384 174,-465-218,-2 1,-2 2,-1 2,-2 0,-3 2,-1 2,-2 1,14 17,-44-40,-3-6</inkml:trace>
  <inkml:trace contextRef="#ctx0" brushRef="#br1" timeOffset="7">4073 414,'-16'1,"-1"0,1 1,1 0,-1 1,0 1,1-1,0 2,0-1,1 1,-6 3,-17 5,-652 237,-15 33,482-187,5 6,8 7,6 6,8 6,-56 51,124-84,103-71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4"/>
    </inkml:context>
    <inkml:brush xml:id="br0">
      <inkml:brushProperty name="width" value="0.1" units="cm"/>
      <inkml:brushProperty name="height" value="0.1" units="cm"/>
      <inkml:brushProperty name="ignorePressure" value="1"/>
    </inkml:brush>
  </inkml:definitions>
  <inkml:trace contextRef="#ctx0" brushRef="#br0">1 0,'3'0,"5"0,4 0,4 0,2 0,1 0,2 0,-1 0,1 0,-1 0,1 0,-5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5"/>
    </inkml:context>
    <inkml:brush xml:id="br0">
      <inkml:brushProperty name="width" value="0.1" units="cm"/>
      <inkml:brushProperty name="height" value="0.1" units="cm"/>
      <inkml:brushProperty name="ignorePressure" value="1"/>
    </inkml:brush>
  </inkml:definitions>
  <inkml:trace contextRef="#ctx0" brushRef="#br0">96 140,'-3'0,"-2"-4,-3 0,0-4,-2-3,1-3,1-3,0 2,0-1,-1 4,0-1,3-1,1 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6"/>
    </inkml:context>
    <inkml:brush xml:id="br0">
      <inkml:brushProperty name="width" value="0.1" units="cm"/>
      <inkml:brushProperty name="height" value="0.1" units="cm"/>
      <inkml:brushProperty name="ignorePressure" value="1"/>
    </inkml:brush>
  </inkml:definitions>
  <inkml:trace contextRef="#ctx0" brushRef="#br0">0 146,'0'-3,"0"-5,3-1,2-2,0-2,1 0,1 0,-1-2,2-1,-1-2,2 3,-1 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7"/>
    </inkml:context>
    <inkml:brush xml:id="br0">
      <inkml:brushProperty name="width" value="0.1" units="cm"/>
      <inkml:brushProperty name="height" value="0.1" units="cm"/>
      <inkml:brushProperty name="ignorePressure" value="1"/>
    </inkml:brush>
  </inkml:definitions>
  <inkml:trace contextRef="#ctx0" brushRef="#br0">0 8,'3'0,"5"0,4 0,4 0,2 0,1 0,1 0,1 0,0 0,-4-4,-5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8"/>
    </inkml:context>
    <inkml:brush xml:id="br0">
      <inkml:brushProperty name="width" value="0.1" units="cm"/>
      <inkml:brushProperty name="height" value="0.1" units="cm"/>
      <inkml:brushProperty name="ignorePressure" value="1"/>
    </inkml:brush>
  </inkml:definitions>
  <inkml:trace contextRef="#ctx0" brushRef="#br0">0 0,'4'0,"3"0,6 4,2 4,3 4,2 0,-4 1,0-1,-3 1,0-3,-3 1,1-1,1 0,-1 3,2-2,0 2,3-3,-2-2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9"/>
    </inkml:context>
    <inkml:brush xml:id="br0">
      <inkml:brushProperty name="width" value="0.1" units="cm"/>
      <inkml:brushProperty name="height" value="0.1" units="cm"/>
      <inkml:brushProperty name="ignorePressure" value="1"/>
    </inkml:brush>
  </inkml:definitions>
  <inkml:trace contextRef="#ctx0" brushRef="#br0">15 1,'-3'0,"-1"7,-1 5,2 4,4 3,2 2,4 0,0 0,0-1,-2 1,2-4,0-2,-2 1,2-3,0-3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60"/>
    </inkml:context>
    <inkml:brush xml:id="br0">
      <inkml:brushProperty name="width" value="0.1" units="cm"/>
      <inkml:brushProperty name="height" value="0.1" units="cm"/>
      <inkml:brushProperty name="ignorePressure" value="1"/>
    </inkml:brush>
  </inkml:definitions>
  <inkml:trace contextRef="#ctx0" brushRef="#br0">0 0,'0'3,"0"5,0 4,0 4,0 1,0 3,0 0,0 1,3-4,2-1,-1 0,0 0,1 2,1-3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44:07.291"/>
    </inkml:context>
    <inkml:brush xml:id="br0">
      <inkml:brushProperty name="width" value="0.15875" units="cm"/>
      <inkml:brushProperty name="height" value="0.15875" units="cm"/>
      <inkml:brushProperty name="ignorePressure" value="1"/>
    </inkml:brush>
  </inkml:definitions>
  <inkml:trace contextRef="#ctx0" brushRef="#br0">1 319,'2'-6,"1"-1,-1 2,1-1,0 0,0 0,1 1,0 0,0 0,0 0,1 0,0 1,-1-1,1 1,1 0,-1 1,1-1,-1 1,7-2,3-5,33-18,1 3,0 2,2 2,1 2,33-6,37-15,-77 29,0 3,1 1,0 2,0 3,0 1,0 3,0 1,-1 2,1 3,39 11,22 0,211 83,154 57,-213-106,-106-51,-107-3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43:38.434"/>
    </inkml:context>
    <inkml:brush xml:id="br0">
      <inkml:brushProperty name="width" value="0.2" units="cm"/>
      <inkml:brushProperty name="height" value="0.2" units="cm"/>
      <inkml:brushProperty name="color" value="#A6B727"/>
      <inkml:brushProperty name="ignorePressure" value="1"/>
    </inkml:brush>
    <inkml:brush xml:id="br1">
      <inkml:brushProperty name="width" value="0.1" units="cm"/>
      <inkml:brushProperty name="height" value="0.1" units="cm"/>
      <inkml:brushProperty name="ignorePressure" value="1"/>
    </inkml:brush>
  </inkml:definitions>
  <inkml:trace contextRef="#ctx0" brushRef="#br0">2534 12658,'6'3,"0"0,-1 0,1 0,1-1,-1 0,0 0,0 0,1-1,-1 0,1 0,-1-1,1 0,-1 0,5-1,10 1,145 7,1-7,-1-8,0-6,86-23,-180 19,0-4,-1-2,-2-4,0-3,54-34,-38 12,-3-4,-2-3,-3-3,-3-4,4-11,-73 73,207-212,75-91,-229 241,-3-3,-4-2,8-20,16-21,-55 78,-2-1,0-1,-3 0,-1-1,8-38,37-228,-32 131,-17 99,-3 0,-4 0,-6-65,1 25,2-464,-2 547,-2 1,-2-1,-1 1,-1 1,-1-1,-2 1,-4-6,-5-21,-67-166,15 64,-27 10,80 119,-2 1,-1 2,-1 0,-1 2,-15-12,8 6,-6-1,-1 2,-1 1,-2 2,0 2,-30-12,-158-45,-41 29,127 30,-142-5,54 3,-359 14,176-8,-15 19,153 1,232-3,0 2,0 2,0 2,0 1,-5 4,-12 6,0 3,1 3,2 2,0 2,-44 30,86-47,-225 158,144-87,-82 80,146-123,2 1,2 2,1 1,2 1,-17 38,1 50,0 37,-21 13,23-28,19-85,3 0,3 2,3 0,3 1,2 0,4 2,6 274,3-291,3-1,3 0,1-1,7 9,0-6,3-1,2-1,24 34,-6-8,140 213,-159-249,1-2,2 0,27 30,47 55,73 68,57 9,-37-40,-41-49,-8-14,89 23,-9-24,-53-34,-164-62,1 0,-1 1,0-1,0 2,-1-1,0 1,0 0,0 0,-1 1,2 2,35 31,-41-37,-1-1,2 0,-1 0,0 0,0 0,1 0,-1 0,1 0,-1-1,1 1,0-1,-1 0,1 0,0 0,0 0,0 0,0-1,0 0,0 1,0-1,0 0,0 0,0 0,0-1,0 1,0-1,0 0,0 0,0 0,0 0,-1 0,1-1,0 1,-1-1,1 0,4-12</inkml:trace>
  <inkml:trace contextRef="#ctx0" brushRef="#br0" timeOffset="116285.665">13749 12318,'6'4,"1"-1,0 1,0-1,0-1,1 1,-1-1,1 0,-1-1,1 0,-1 0,1 0,0-1,0 0,4-1,13 1,170 8,1-8,-1-9,0-9,101-25,-211 22,0-4,-2-4,-1-4,-2-3,65-41,-45 15,-4-4,-2-5,-4-4,-3-4,5-12,-86 86,243-250,89-107,-270 282,-4-2,-3-3,8-22,19-27,-65 93,-1-1,-2-1,-2-1,-1-1,8-44,45-268,-38 153,-20 118,-5-1,-3 0,-7-77,1 30,2-545,-3 643,-2 0,-1 0,-2 1,-2 0,-1 0,-1 1,-6-8,-6-23,-78-196,17 76,-31 10,93 141,-1 2,-2 1,-1 1,-1 1,-18-13,9 7,-6-2,-2 3,-1 1,-1 3,-2 1,-34-13,-186-53,-49 33,150 36,-167-5,63 3,-421 16,206-8,-17 20,180 2,272-3,0 2,0 3,1 1,-1 3,-5 4,-15 7,0 3,2 3,1 4,1 2,-52 34,102-54,-265 186,169-104,-97 95,173-144,1 1,3 1,1 2,3 2,-21 44,1 59,1 43,-25 16,27-34,22-99,4 0,3 2,4 0,3 1,4 0,3 4,7 320,5-342,3 0,2-1,3 0,7 10,1-7,3-2,3-1,26 41,-5-10,164 251,-187-294,2-1,2-1,31 35,56 66,85 79,68 11,-44-48,-48-56,-9-18,103 28,-9-28,-63-40,-192-74,-1 1,1 0,-1 1,0 0,0 0,0 1,-1 0,0 1,-1 0,3 2,39 37,-46-44,-1 0,0 0,1-1,-1 1,1-1,0 0,0 0,0 0,0 0,0 0,0-1,1 0,-1 1,0-1,1 0,-1 0,1-1,-1 1,1-1,-1 0,1 0,0 0,-1 0,1-1,-1 1,1-1,-1 0,1 0,-1 0,0-1,0 1,1-1,-1 0,0 1,0-2,5-13</inkml:trace>
  <inkml:trace contextRef="#ctx0" brushRef="#br1" timeOffset="-133560.231">11908 10766,'20'4,"0"0,-1 2,0 0,0 1,-1 1,0 1,0 1,-1 0,0 1,-1 1,-1 0,1 2,-2-1,0 2,-1 0,0 0,10 18,41 37,113 76,-156-128,-3-1</inkml:trace>
  <inkml:trace contextRef="#ctx0" brushRef="#br1" timeOffset="-129128.995">16585 7501,'6'0,"4"7,5 2,1 6,5 8,-2 7,4-2,-3 1,-5 3,2-4,6-1,-3 3,-3-4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3"/>
    </inkml:context>
    <inkml:brush xml:id="br0">
      <inkml:brushProperty name="width" value="0.1" units="cm"/>
      <inkml:brushProperty name="height" value="0.1" units="cm"/>
      <inkml:brushProperty name="ignorePressure" value="1"/>
    </inkml:brush>
  </inkml:definitions>
  <inkml:trace contextRef="#ctx0" brushRef="#br0">0 31,'0'-2,"2"-1,3 1,0-2,2 0,-1-2,1 1,-1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3:01:05.924"/>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4"/>
    </inkml:context>
    <inkml:brush xml:id="br0">
      <inkml:brushProperty name="width" value="0.1" units="cm"/>
      <inkml:brushProperty name="height" value="0.1" units="cm"/>
      <inkml:brushProperty name="ignorePressure" value="1"/>
    </inkml:brush>
  </inkml:definitions>
  <inkml:trace contextRef="#ctx0" brushRef="#br0">1 0,'2'0,"3"0,2 0,2 0,2 0,0 0,1 0,0 0,0 0,0 0,0 0,-2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5"/>
    </inkml:context>
    <inkml:brush xml:id="br0">
      <inkml:brushProperty name="width" value="0.1" units="cm"/>
      <inkml:brushProperty name="height" value="0.1" units="cm"/>
      <inkml:brushProperty name="ignorePressure" value="1"/>
    </inkml:brush>
  </inkml:definitions>
  <inkml:trace contextRef="#ctx0" brushRef="#br0">57 82,'-2'0,"-1"-1,-2-2,1-2,-2-1,0-3,2-1,-1 1,0 0,0 2,0-1,1 0,1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6"/>
    </inkml:context>
    <inkml:brush xml:id="br0">
      <inkml:brushProperty name="width" value="0.1" units="cm"/>
      <inkml:brushProperty name="height" value="0.1" units="cm"/>
      <inkml:brushProperty name="ignorePressure" value="1"/>
    </inkml:brush>
  </inkml:definitions>
  <inkml:trace contextRef="#ctx0" brushRef="#br0">0 86,'0'-2,"0"-2,2-1,1-2,-1-1,2 1,1-1,-2-1,1-1,1 0,0 1,0 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7"/>
    </inkml:context>
    <inkml:brush xml:id="br0">
      <inkml:brushProperty name="width" value="0.1" units="cm"/>
      <inkml:brushProperty name="height" value="0.1" units="cm"/>
      <inkml:brushProperty name="ignorePressure" value="1"/>
    </inkml:brush>
  </inkml:definitions>
  <inkml:trace contextRef="#ctx0" brushRef="#br0">0 5,'2'0,"3"0,2 0,2 0,2 0,0 0,1 0,0 0,0 0,-2-2,-2-1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8"/>
    </inkml:context>
    <inkml:brush xml:id="br0">
      <inkml:brushProperty name="width" value="0.1" units="cm"/>
      <inkml:brushProperty name="height" value="0.1" units="cm"/>
      <inkml:brushProperty name="ignorePressure" value="1"/>
    </inkml:brush>
  </inkml:definitions>
  <inkml:trace contextRef="#ctx0" brushRef="#br0">0 0,'2'0,"3"0,2 2,2 3,2 2,0 0,-1 1,0-1,-3 0,1 0,-2-1,0 0,1 0,0 1,0 0,1 1,1-2,0-1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59"/>
    </inkml:context>
    <inkml:brush xml:id="br0">
      <inkml:brushProperty name="width" value="0.1" units="cm"/>
      <inkml:brushProperty name="height" value="0.1" units="cm"/>
      <inkml:brushProperty name="ignorePressure" value="1"/>
    </inkml:brush>
  </inkml:definitions>
  <inkml:trace contextRef="#ctx0" brushRef="#br0">9 1,'-2'0,"-1"4,1 3,0 3,3 1,0 1,3 0,1 1,-1-1,-1 0,1-2,0-1,-1 1,1-3,0-1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19:10:53.260"/>
    </inkml:context>
    <inkml:brush xml:id="br0">
      <inkml:brushProperty name="width" value="0.1" units="cm"/>
      <inkml:brushProperty name="height" value="0.1" units="cm"/>
      <inkml:brushProperty name="ignorePressure" value="1"/>
    </inkml:brush>
  </inkml:definitions>
  <inkml:trace contextRef="#ctx0" brushRef="#br0">0 0,'0'2,"0"3,0 2,0 2,0 1,0 2,0 0,0 0,2-2,1-1,-1 1,0 0,2 0,-1-1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2:55:56.517"/>
    </inkml:context>
    <inkml:brush xml:id="br0">
      <inkml:brushProperty name="width" value="0.2" units="cm"/>
      <inkml:brushProperty name="height" value="0.2" units="cm"/>
      <inkml:brushProperty name="color" value="#0070C0"/>
      <inkml:brushProperty name="transparency" value="127"/>
      <inkml:brushProperty name="ignorePressure" value="1"/>
    </inkml:brush>
    <inkml:brush xml:id="br1">
      <inkml:brushProperty name="width" value="0.2" units="cm"/>
      <inkml:brushProperty name="height" value="0.2" units="cm"/>
      <inkml:brushProperty name="color" value="#C00000"/>
      <inkml:brushProperty name="transparency" value="127"/>
      <inkml:brushProperty name="ignorePressure" value="1"/>
    </inkml:brush>
  </inkml:definitions>
  <inkml:trace contextRef="#ctx0" brushRef="#br0">2854 0,'0'598,"-8"-562,-5-1,-6 1,-5-1,-5-1,-4 1,-6-2,-4 1,-5-2,-5 0,-5 0,-3-2,-9 1,-437 268,263-138,-185 118,125-57,216-174,7 1,8 0,6 2,-32 40,61-56,-61 127,12 101,21-123,19 0,14 128,32 66,-90-113,89 474,2 1560,98-2032,-64-39,27-8,23-34,-80-5,-5-113</inkml:trace>
  <inkml:trace contextRef="#ctx0" brushRef="#br1" timeOffset="1">2662 0,'0'598,"8"-562,6-1,4 1,6-1,5-1,5 1,4-2,6 1,4-2,5 0,4 0,5-2,7 1,438 268,-263-138,186 118,-127-57,-215-174,-7 1,-7 0,-7 2,31 40,-59-56,59 127,-11 101,-20-123,-21 0,-13 128,-32 66,90-113,-89 474,-2 1560,-98-2032,64-39,-27-8,-22-34,79-5,4-113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2:55:56.518"/>
    </inkml:context>
    <inkml:brush xml:id="br0">
      <inkml:brushProperty name="width" value="0.2" units="cm"/>
      <inkml:brushProperty name="height" value="0.2" units="cm"/>
      <inkml:brushProperty name="color" value="#262626"/>
      <inkml:brushProperty name="ignorePressure" value="1"/>
    </inkml:brush>
    <inkml:brush xml:id="br1">
      <inkml:brushProperty name="width" value="0.05" units="cm"/>
      <inkml:brushProperty name="height" value="0.05" units="cm"/>
      <inkml:brushProperty name="color" value="#262626"/>
      <inkml:brushProperty name="ignorePressure" value="1"/>
    </inkml:brush>
  </inkml:definitions>
  <inkml:trace contextRef="#ctx0" brushRef="#br0">0 1053,'24'-176,"-6"-65,21 100,-38-330,-1 448</inkml:trace>
  <inkml:trace contextRef="#ctx0" brushRef="#br0" timeOffset="1">4838 942,'3'-1,"0"-1,0 1,-1-1,1 1,-1-1,0 0,0 1,0-1,0 0,0 0,0 0,-1 0,0 0,1 0,-1-1,0 1,0 0,-1 0,1-1,-1 1,0 0,1 0,-1-1,-1 1,1-1,0 0,4-360,-4 29,33 196,-28 114</inkml:trace>
  <inkml:trace contextRef="#ctx0" brushRef="#br1" timeOffset="2">686 164,'12'1,"-1"0,1 0,0 0,-1 1,0 0,0 1,0 0,0 0,0 0,-1 1,0 0,0 0,0 1,-1 0,0 0,-1 1,1 0,0 1,799 494,-585-371,7-7,54 13,-79-53,5-7,97 22,-203-65,-1 27,-88-49</inkml:trace>
  <inkml:trace contextRef="#ctx0" brushRef="#br1" timeOffset="3">4033 331,'-244'11,"12"32,3 7,3 6,4 8,4 6,-112 52,12 12,-210 121,418-199,41-23,17-9,1 2,1 1,2 2,3 1,-23 20,55-38</inkml:trace>
  <inkml:trace contextRef="#ctx0" brushRef="#br1" timeOffset="4">1614 304,'19'2,"0"1,0 1,0 0,-1 1,0 0,0 1,-1 0,0 1,-1 0,0 1,0 0,-1 1,-1 0,0 1,0 1,18 9,155 92,6-5,7-6,115 40,976 340,-1128-424,-109-36</inkml:trace>
  <inkml:trace contextRef="#ctx0" brushRef="#br1" timeOffset="5">4275 720,'-33'2,"1"1,0 2,0 0,1 1,0 1,0 1,-25 9,-6 1,-136 39,5 6,3 5,-164 81,-419 236,720-357,26-11,-2 0,-1-1,0-2,-2 0,0-1,-2-1,1-1,-2-2,0 0,-1-1,0-2,-19 2,22-7</inkml:trace>
  <inkml:trace contextRef="#ctx0" brushRef="#br1" timeOffset="6">928 608,'65'39,"236"49,526 153,-684-198,-3 4,-4 4,-2 4,-5 5,6 8,384 174,-465-218,-2 1,-2 2,-1 2,-2 0,-3 2,-1 2,-2 1,14 17,-44-40,-3-6</inkml:trace>
  <inkml:trace contextRef="#ctx0" brushRef="#br1" timeOffset="7">4073 414,'-16'1,"-1"0,1 1,1 0,-1 1,0 1,1-1,0 2,0-1,1 1,-6 3,-17 5,-652 237,-15 33,482-187,5 6,8 7,6 6,8 6,-56 51,124-84,103-71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3:01:05.924"/>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2:55:56.517"/>
    </inkml:context>
    <inkml:brush xml:id="br0">
      <inkml:brushProperty name="width" value="0.2" units="cm"/>
      <inkml:brushProperty name="height" value="0.2" units="cm"/>
      <inkml:brushProperty name="color" value="#0070C0"/>
      <inkml:brushProperty name="transparency" value="127"/>
      <inkml:brushProperty name="ignorePressure" value="1"/>
    </inkml:brush>
    <inkml:brush xml:id="br1">
      <inkml:brushProperty name="width" value="0.2" units="cm"/>
      <inkml:brushProperty name="height" value="0.2" units="cm"/>
      <inkml:brushProperty name="color" value="#C00000"/>
      <inkml:brushProperty name="transparency" value="127"/>
      <inkml:brushProperty name="ignorePressure" value="1"/>
    </inkml:brush>
  </inkml:definitions>
  <inkml:trace contextRef="#ctx0" brushRef="#br0">2854 0,'0'598,"-8"-562,-5-1,-6 1,-5-1,-5-1,-4 1,-6-2,-4 1,-5-2,-5 0,-5 0,-3-2,-9 1,-437 268,263-138,-185 118,125-57,216-174,7 1,8 0,6 2,-32 40,61-56,-61 127,12 101,21-123,19 0,14 128,32 66,-90-113,89 474,2 1560,98-2032,-64-39,27-8,23-34,-80-5,-5-113</inkml:trace>
  <inkml:trace contextRef="#ctx0" brushRef="#br1" timeOffset="1">2662 0,'0'598,"8"-562,6-1,4 1,6-1,5-1,5 1,4-2,6 1,4-2,5 0,4 0,5-2,7 1,438 268,-263-138,186 118,-127-57,-215-174,-7 1,-7 0,-7 2,31 40,-59-56,59 127,-11 101,-20-123,-21 0,-13 128,-32 66,90-113,-89 474,-2 1560,-98-2032,64-39,-27-8,-22-34,79-5,4-113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1T22:55:56.518"/>
    </inkml:context>
    <inkml:brush xml:id="br0">
      <inkml:brushProperty name="width" value="0.2" units="cm"/>
      <inkml:brushProperty name="height" value="0.2" units="cm"/>
      <inkml:brushProperty name="color" value="#262626"/>
      <inkml:brushProperty name="ignorePressure" value="1"/>
    </inkml:brush>
    <inkml:brush xml:id="br1">
      <inkml:brushProperty name="width" value="0.05" units="cm"/>
      <inkml:brushProperty name="height" value="0.05" units="cm"/>
      <inkml:brushProperty name="color" value="#262626"/>
      <inkml:brushProperty name="ignorePressure" value="1"/>
    </inkml:brush>
  </inkml:definitions>
  <inkml:trace contextRef="#ctx0" brushRef="#br0">0 1053,'24'-176,"-6"-65,21 100,-38-330,-1 448</inkml:trace>
  <inkml:trace contextRef="#ctx0" brushRef="#br0" timeOffset="1">4838 942,'3'-1,"0"-1,0 1,-1-1,1 1,-1-1,0 0,0 1,0-1,0 0,0 0,0 0,-1 0,0 0,1 0,-1-1,0 1,0 0,-1 0,1-1,-1 1,0 0,1 0,-1-1,-1 1,1-1,0 0,4-360,-4 29,33 196,-28 114</inkml:trace>
  <inkml:trace contextRef="#ctx0" brushRef="#br1" timeOffset="2">686 164,'12'1,"-1"0,1 0,0 0,-1 1,0 0,0 1,0 0,0 0,0 0,-1 1,0 0,0 0,0 1,-1 0,0 0,-1 1,1 0,0 1,799 494,-585-371,7-7,54 13,-79-53,5-7,97 22,-203-65,-1 27,-88-49</inkml:trace>
  <inkml:trace contextRef="#ctx0" brushRef="#br1" timeOffset="3">4033 331,'-244'11,"12"32,3 7,3 6,4 8,4 6,-112 52,12 12,-210 121,418-199,41-23,17-9,1 2,1 1,2 2,3 1,-23 20,55-38</inkml:trace>
  <inkml:trace contextRef="#ctx0" brushRef="#br1" timeOffset="4">1614 304,'19'2,"0"1,0 1,0 0,-1 1,0 0,0 1,-1 0,0 1,-1 0,0 1,0 0,-1 1,-1 0,0 1,0 1,18 9,155 92,6-5,7-6,115 40,976 340,-1128-424,-109-36</inkml:trace>
  <inkml:trace contextRef="#ctx0" brushRef="#br1" timeOffset="5">4275 720,'-33'2,"1"1,0 2,0 0,1 1,0 1,0 1,-25 9,-6 1,-136 39,5 6,3 5,-164 81,-419 236,720-357,26-11,-2 0,-1-1,0-2,-2 0,0-1,-2-1,1-1,-2-2,0 0,-1-1,0-2,-19 2,22-7</inkml:trace>
  <inkml:trace contextRef="#ctx0" brushRef="#br1" timeOffset="6">928 608,'65'39,"236"49,526 153,-684-198,-3 4,-4 4,-2 4,-5 5,6 8,384 174,-465-218,-2 1,-2 2,-1 2,-2 0,-3 2,-1 2,-2 1,14 17,-44-40,-3-6</inkml:trace>
  <inkml:trace contextRef="#ctx0" brushRef="#br1" timeOffset="7">4073 414,'-16'1,"-1"0,1 1,1 0,-1 1,0 1,1-1,0 2,0-1,1 1,-6 3,-17 5,-652 237,-15 33,482-187,5 6,8 7,6 6,8 6,-56 51,124-84,103-71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B7D610-93DE-431E-92CF-E9A716569B50}" type="datetimeFigureOut">
              <a:rPr lang="en-US" smtClean="0"/>
              <a:t>4/7/2022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6889A7-2648-4D5A-897E-77B428411B8F}" type="slidenum">
              <a:rPr lang="en-US" smtClean="0"/>
              <a:t>‹#›</a:t>
            </a:fld>
            <a:endParaRPr lang="en-US"/>
          </a:p>
        </p:txBody>
      </p:sp>
    </p:spTree>
    <p:extLst>
      <p:ext uri="{BB962C8B-B14F-4D97-AF65-F5344CB8AC3E}">
        <p14:creationId xmlns:p14="http://schemas.microsoft.com/office/powerpoint/2010/main" val="359081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https://www.science.org/doi/full/10.1126/science.aat5011#F1</a:t>
            </a:r>
          </a:p>
        </p:txBody>
      </p:sp>
      <p:sp>
        <p:nvSpPr>
          <p:cNvPr id="4" name="Slide Number Placeholder 3"/>
          <p:cNvSpPr>
            <a:spLocks noGrp="1"/>
          </p:cNvSpPr>
          <p:nvPr>
            <p:ph type="sldNum" sz="quarter" idx="5"/>
          </p:nvPr>
        </p:nvSpPr>
        <p:spPr/>
        <p:txBody>
          <a:bodyPr/>
          <a:lstStyle/>
          <a:p>
            <a:pPr defTabSz="465887">
              <a:defRPr/>
            </a:pPr>
            <a:fld id="{2DF60E3D-DE2E-405D-BCF5-0D650ECB6E0A}" type="slidenum">
              <a:rPr lang="en-US">
                <a:solidFill>
                  <a:prstClr val="black"/>
                </a:solidFill>
                <a:latin typeface="Calibri" panose="020F0502020204030204"/>
              </a:rPr>
              <a:pPr defTabSz="465887">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78749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https://www.science.org/doi/full/10.1126/science.aat5011#F1</a:t>
            </a:r>
          </a:p>
        </p:txBody>
      </p:sp>
      <p:sp>
        <p:nvSpPr>
          <p:cNvPr id="4" name="Slide Number Placeholder 3"/>
          <p:cNvSpPr>
            <a:spLocks noGrp="1"/>
          </p:cNvSpPr>
          <p:nvPr>
            <p:ph type="sldNum" sz="quarter" idx="5"/>
          </p:nvPr>
        </p:nvSpPr>
        <p:spPr/>
        <p:txBody>
          <a:bodyPr/>
          <a:lstStyle/>
          <a:p>
            <a:pPr defTabSz="465887">
              <a:defRPr/>
            </a:pPr>
            <a:fld id="{2DF60E3D-DE2E-405D-BCF5-0D650ECB6E0A}" type="slidenum">
              <a:rPr lang="en-US">
                <a:solidFill>
                  <a:prstClr val="black"/>
                </a:solidFill>
                <a:latin typeface="Calibri" panose="020F0502020204030204"/>
              </a:rPr>
              <a:pPr defTabSz="465887">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97167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2DF60E3D-DE2E-405D-BCF5-0D650ECB6E0A}" type="slidenum">
              <a:rPr lang="en-US">
                <a:solidFill>
                  <a:prstClr val="black"/>
                </a:solidFill>
                <a:latin typeface="Calibri" panose="020F0502020204030204"/>
              </a:rPr>
              <a:pPr defTabSz="465887">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127546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a decade ago, the molecular mechanism of CRISPR/Cas systems were investigated by </a:t>
            </a:r>
            <a:r>
              <a:rPr lang="en-US" dirty="0" err="1"/>
              <a:t>Doudna</a:t>
            </a:r>
            <a:r>
              <a:rPr lang="en-US" dirty="0"/>
              <a:t> and Charpentier’s labs. We already have many R&amp;D lines of CRISPR plants in usage. It is a very effective technology and it really is quite simple, elegant, and effective. The major components are an enzyme called Cas9 and a short RNA called the </a:t>
            </a:r>
            <a:r>
              <a:rPr lang="en-US" dirty="0" err="1"/>
              <a:t>guideRNA</a:t>
            </a:r>
            <a:r>
              <a:rPr lang="en-US" dirty="0"/>
              <a:t> or gRNA.  There are a lot of similarities between CRISPR and RNAi mechanisms. Here, the Cas9 enzyme is loaded with a guide RNA.  The 5’ end of this guide RNA determines the specificity.  Cas9 is a nuclease that degrades double stranded DNA. It will go along DNA until it finds a region that matches the guide RNA.  And it will cleave both ends of the DNA introducing a double stranded break.  This will be repaired by the </a:t>
            </a:r>
            <a:r>
              <a:rPr lang="en-US" dirty="0" err="1"/>
              <a:t>Doublestranded</a:t>
            </a:r>
            <a:r>
              <a:rPr lang="en-US" dirty="0"/>
              <a:t> break repair mechanisms of the cell.  This might create small insertions/deletions.  If there is a donor piece of DNA that has homology on the ends to your cut, the cell will use a homologous recombination repair mechanism that fixes the break by inserting the new DNA. </a:t>
            </a:r>
          </a:p>
        </p:txBody>
      </p:sp>
      <p:sp>
        <p:nvSpPr>
          <p:cNvPr id="4" name="Slide Number Placeholder 3"/>
          <p:cNvSpPr>
            <a:spLocks noGrp="1"/>
          </p:cNvSpPr>
          <p:nvPr>
            <p:ph type="sldNum" sz="quarter" idx="5"/>
          </p:nvPr>
        </p:nvSpPr>
        <p:spPr/>
        <p:txBody>
          <a:bodyPr/>
          <a:lstStyle/>
          <a:p>
            <a:pPr defTabSz="931774">
              <a:defRPr/>
            </a:pPr>
            <a:fld id="{90BDD5F7-DACF-4D74-A975-18E154F05273}"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161706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CRISPR plants?  First, you ID a gene that you want to mutate.  E.g. removing the effector binding element from a Xanthomonas susceptibility gene. Next is a grad school level detail.  You need to find a region in your target that is called the PAM. This happens to be any base and then two Guanines. The Cas9 enzyme cleaves at the PAM. GGs are very common, so you can mutate almost any region in a genome.  Next you design a guide RNA that binds next to this PAM region.  Then you transiently express both the </a:t>
            </a:r>
            <a:r>
              <a:rPr lang="en-US" dirty="0" err="1"/>
              <a:t>guideRNA</a:t>
            </a:r>
            <a:r>
              <a:rPr lang="en-US" dirty="0"/>
              <a:t> and your Cas9 in a plant callus using Agrobacterium or another method. The Cas9 will cut the DNA in the callus.  But the Cas9 won’t be part of the plant genome forever. You can then screen the regenerated plants for one that has the desired mutation but lacks cas9. </a:t>
            </a:r>
          </a:p>
        </p:txBody>
      </p:sp>
      <p:sp>
        <p:nvSpPr>
          <p:cNvPr id="4" name="Slide Number Placeholder 3"/>
          <p:cNvSpPr>
            <a:spLocks noGrp="1"/>
          </p:cNvSpPr>
          <p:nvPr>
            <p:ph type="sldNum" sz="quarter" idx="5"/>
          </p:nvPr>
        </p:nvSpPr>
        <p:spPr/>
        <p:txBody>
          <a:bodyPr/>
          <a:lstStyle/>
          <a:p>
            <a:pPr defTabSz="931774">
              <a:defRPr/>
            </a:pPr>
            <a:fld id="{90BDD5F7-DACF-4D74-A975-18E154F05273}"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46088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CRISPR plants?  First, you ID a gene that you want to mutate.  E.g. removing the effector binding element from a Xanthomonas susceptibility gene. Next is a grad school level detail.  You need to find a region in your target that is called the PAM. This happens to be any base and then two Guanines. The Cas9 enzyme cleaves at the PAM. GGs are very common, so you can mutate almost any region in a genome.  Next you design a guide RNA that binds next to this PAM region.  Then you transiently express both the </a:t>
            </a:r>
            <a:r>
              <a:rPr lang="en-US" dirty="0" err="1"/>
              <a:t>guideRNA</a:t>
            </a:r>
            <a:r>
              <a:rPr lang="en-US" dirty="0"/>
              <a:t> and your Cas9 in a plant callus using Agrobacterium or another method. The Cas9 will cut the DNA in the callus.  But the Cas9 won’t be part of the plant genome forever. You can then screen the regenerated plants for one that has the desired mutation but lacks cas9. </a:t>
            </a:r>
          </a:p>
        </p:txBody>
      </p:sp>
      <p:sp>
        <p:nvSpPr>
          <p:cNvPr id="4" name="Slide Number Placeholder 3"/>
          <p:cNvSpPr>
            <a:spLocks noGrp="1"/>
          </p:cNvSpPr>
          <p:nvPr>
            <p:ph type="sldNum" sz="quarter" idx="5"/>
          </p:nvPr>
        </p:nvSpPr>
        <p:spPr/>
        <p:txBody>
          <a:bodyPr/>
          <a:lstStyle/>
          <a:p>
            <a:pPr defTabSz="931774">
              <a:defRPr/>
            </a:pPr>
            <a:fld id="{90BDD5F7-DACF-4D74-A975-18E154F05273}"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97260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CRISPR plants?  First, you ID a gene that you want to mutate.  E.g. removing the effector binding element from a Xanthomonas susceptibility gene. Next is a grad school level detail.  You need to find a region in your target that is called the PAM. This happens to be any base and then two Guanines. The Cas9 enzyme cleaves at the PAM. GGs are very common, so you can mutate almost any region in a genome.  Next you design a guide RNA that binds next to this PAM region.  Then you transiently express both the </a:t>
            </a:r>
            <a:r>
              <a:rPr lang="en-US" dirty="0" err="1"/>
              <a:t>guideRNA</a:t>
            </a:r>
            <a:r>
              <a:rPr lang="en-US" dirty="0"/>
              <a:t> and your Cas9 in a plant callus using Agrobacterium or another method. The Cas9 will cut the DNA in the callus.  But the Cas9 won’t be part of the plant genome forever. You can then screen the regenerated plants for one that has the desired mutation but lacks cas9. </a:t>
            </a:r>
          </a:p>
        </p:txBody>
      </p:sp>
      <p:sp>
        <p:nvSpPr>
          <p:cNvPr id="4" name="Slide Number Placeholder 3"/>
          <p:cNvSpPr>
            <a:spLocks noGrp="1"/>
          </p:cNvSpPr>
          <p:nvPr>
            <p:ph type="sldNum" sz="quarter" idx="5"/>
          </p:nvPr>
        </p:nvSpPr>
        <p:spPr/>
        <p:txBody>
          <a:bodyPr/>
          <a:lstStyle/>
          <a:p>
            <a:pPr defTabSz="931774">
              <a:defRPr/>
            </a:pPr>
            <a:fld id="{90BDD5F7-DACF-4D74-A975-18E154F05273}"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339074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CRISPR plants?  First, you ID a gene that you want to mutate.  E.g. removing the effector binding element from a Xanthomonas susceptibility gene. Next is a grad school level detail.  You need to find a region in your target that is called the PAM. This happens to be any base and then two Guanines. The Cas9 enzyme cleaves at the PAM. GGs are very common, so you can mutate almost any region in a genome.  Next you design a guide RNA that binds next to this PAM region.  Then you transiently express both the </a:t>
            </a:r>
            <a:r>
              <a:rPr lang="en-US" dirty="0" err="1"/>
              <a:t>guideRNA</a:t>
            </a:r>
            <a:r>
              <a:rPr lang="en-US" dirty="0"/>
              <a:t> and your Cas9 in a plant callus using Agrobacterium or another method. The Cas9 will cut the DNA in the callus.  But the Cas9 won’t be part of the plant genome forever. You can then screen the regenerated plants for one that has the desired mutation but lacks cas9. </a:t>
            </a:r>
          </a:p>
        </p:txBody>
      </p:sp>
      <p:sp>
        <p:nvSpPr>
          <p:cNvPr id="4" name="Slide Number Placeholder 3"/>
          <p:cNvSpPr>
            <a:spLocks noGrp="1"/>
          </p:cNvSpPr>
          <p:nvPr>
            <p:ph type="sldNum" sz="quarter" idx="5"/>
          </p:nvPr>
        </p:nvSpPr>
        <p:spPr/>
        <p:txBody>
          <a:bodyPr/>
          <a:lstStyle/>
          <a:p>
            <a:pPr defTabSz="931774">
              <a:defRPr/>
            </a:pPr>
            <a:fld id="{90BDD5F7-DACF-4D74-A975-18E154F05273}"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87472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CRISPR plants?  First, you ID a gene that you want to mutate.  E.g. removing the effector binding element from a Xanthomonas susceptibility gene. Next is a grad school level detail.  You need to find a region in your target that is called the PAM. This happens to be any base and then two Guanines. The Cas9 enzyme cleaves at the PAM. GGs are very common, so you can mutate almost any region in a genome.  Next you design a guide RNA that binds next to this PAM region.  Then you transiently express both the </a:t>
            </a:r>
            <a:r>
              <a:rPr lang="en-US" dirty="0" err="1"/>
              <a:t>guideRNA</a:t>
            </a:r>
            <a:r>
              <a:rPr lang="en-US" dirty="0"/>
              <a:t> and your Cas9 in a plant callus using Agrobacterium or another method. The Cas9 will cut the DNA in the callus.  But the Cas9 won’t be part of the plant genome forever. You can then screen the regenerated plants for one that has the desired mutation but lacks cas9. </a:t>
            </a:r>
          </a:p>
        </p:txBody>
      </p:sp>
      <p:sp>
        <p:nvSpPr>
          <p:cNvPr id="4" name="Slide Number Placeholder 3"/>
          <p:cNvSpPr>
            <a:spLocks noGrp="1"/>
          </p:cNvSpPr>
          <p:nvPr>
            <p:ph type="sldNum" sz="quarter" idx="5"/>
          </p:nvPr>
        </p:nvSpPr>
        <p:spPr/>
        <p:txBody>
          <a:bodyPr/>
          <a:lstStyle/>
          <a:p>
            <a:pPr defTabSz="931774">
              <a:defRPr/>
            </a:pPr>
            <a:fld id="{90BDD5F7-DACF-4D74-A975-18E154F05273}" type="slidenum">
              <a:rPr lang="en-US">
                <a:solidFill>
                  <a:prstClr val="black"/>
                </a:solidFill>
                <a:latin typeface="Calibri" panose="020F0502020204030204"/>
              </a:rPr>
              <a:pPr defTabSz="93177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57288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CRISPR plants?  First, you ID a gene that you want to mutate.  E.g. removing the effector binding element from a Xanthomonas susceptibility gene. Next is a grad school level detail.  You need to find a region in your target that is called the PAM. This happens to be any base and then two Guanines. The Cas9 enzyme cleaves at the PAM. GGs are very common, so you can mutate almost any region in a genome.  Next you design a guide RNA that binds next to this PAM region.  Then you transiently express both the </a:t>
            </a:r>
            <a:r>
              <a:rPr lang="en-US" dirty="0" err="1"/>
              <a:t>guideRNA</a:t>
            </a:r>
            <a:r>
              <a:rPr lang="en-US" dirty="0"/>
              <a:t> and your Cas9 in a plant callus using Agrobacterium or another method. The Cas9 will cut the DNA in the callus.  But the Cas9 won’t be part of the plant genome forever. You can then screen the regenerated plants for one that has the desired mutation but lacks cas9. </a:t>
            </a:r>
          </a:p>
        </p:txBody>
      </p:sp>
      <p:sp>
        <p:nvSpPr>
          <p:cNvPr id="4" name="Slide Number Placeholder 3"/>
          <p:cNvSpPr>
            <a:spLocks noGrp="1"/>
          </p:cNvSpPr>
          <p:nvPr>
            <p:ph type="sldNum" sz="quarter" idx="5"/>
          </p:nvPr>
        </p:nvSpPr>
        <p:spPr/>
        <p:txBody>
          <a:bodyPr/>
          <a:lstStyle/>
          <a:p>
            <a:pPr defTabSz="931774">
              <a:defRPr/>
            </a:pPr>
            <a:fld id="{90BDD5F7-DACF-4D74-A975-18E154F05273}" type="slidenum">
              <a:rPr lang="en-US">
                <a:solidFill>
                  <a:prstClr val="black"/>
                </a:solidFill>
                <a:latin typeface="Calibri" panose="020F0502020204030204"/>
              </a:rPr>
              <a:pPr defTabSz="931774">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143548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https://www.nature.com/articles/s41580-019-0131-5</a:t>
            </a:r>
          </a:p>
          <a:p>
            <a:endParaRPr lang="en-US" dirty="0"/>
          </a:p>
        </p:txBody>
      </p:sp>
      <p:sp>
        <p:nvSpPr>
          <p:cNvPr id="4" name="Slide Number Placeholder 3"/>
          <p:cNvSpPr>
            <a:spLocks noGrp="1"/>
          </p:cNvSpPr>
          <p:nvPr>
            <p:ph type="sldNum" sz="quarter" idx="5"/>
          </p:nvPr>
        </p:nvSpPr>
        <p:spPr/>
        <p:txBody>
          <a:bodyPr/>
          <a:lstStyle/>
          <a:p>
            <a:pPr defTabSz="465887">
              <a:defRPr/>
            </a:pPr>
            <a:fld id="{2DF60E3D-DE2E-405D-BCF5-0D650ECB6E0A}" type="slidenum">
              <a:rPr lang="en-US">
                <a:solidFill>
                  <a:prstClr val="black"/>
                </a:solidFill>
                <a:latin typeface="Calibri" panose="020F0502020204030204"/>
              </a:rPr>
              <a:pPr defTabSz="465887">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28539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5A56-7A4B-4E9E-9169-10BD8BB7DB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C8E1D8-87D4-4B6C-AAE1-3598873A6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0071BE-D6B1-4793-8F10-3EA1D3769747}"/>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5" name="Footer Placeholder 4">
            <a:extLst>
              <a:ext uri="{FF2B5EF4-FFF2-40B4-BE49-F238E27FC236}">
                <a16:creationId xmlns:a16="http://schemas.microsoft.com/office/drawing/2014/main" id="{EAF77A49-31FB-4611-8BA6-AD7DA13FC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E5555-8E16-42FC-BD8B-775823AD4290}"/>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7856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F357-93C7-4671-9BEB-8C0712C73B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C7D897-91F9-4373-86AF-F93DB4050B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F2C479-A0BB-4300-A489-C906767B20A2}"/>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5" name="Footer Placeholder 4">
            <a:extLst>
              <a:ext uri="{FF2B5EF4-FFF2-40B4-BE49-F238E27FC236}">
                <a16:creationId xmlns:a16="http://schemas.microsoft.com/office/drawing/2014/main" id="{A90B4914-94A0-4C55-9430-6B0A20876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AAD8C-7F6F-4617-BAC2-147326171E25}"/>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382234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77922E-219E-4762-8BB1-92C7B7D44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3B3C81-4CC3-4AD5-B124-C5BBF7F8CD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6E18E-FFAE-436F-9C32-9A5FA1A02CBA}"/>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5" name="Footer Placeholder 4">
            <a:extLst>
              <a:ext uri="{FF2B5EF4-FFF2-40B4-BE49-F238E27FC236}">
                <a16:creationId xmlns:a16="http://schemas.microsoft.com/office/drawing/2014/main" id="{71FB6645-EEA4-40E2-8E3C-E61B33149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AFFE8-55C5-4CEA-A972-C4E12B2C34DE}"/>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130619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07E6-4D6D-47E2-8B5B-A139898C6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9622A-BFD4-4AE1-8D03-A734A891B4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9A094-5597-4902-9DA8-352DAEFB14BF}"/>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5" name="Footer Placeholder 4">
            <a:extLst>
              <a:ext uri="{FF2B5EF4-FFF2-40B4-BE49-F238E27FC236}">
                <a16:creationId xmlns:a16="http://schemas.microsoft.com/office/drawing/2014/main" id="{458C78AC-6103-4145-A1C1-9FA39E863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B9E0B-1D26-4BCC-951A-4A94E3271F22}"/>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134284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9680-2F0F-4F0C-861F-BD63F5EFED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80D2BD-79F9-46A2-B5F7-3D823F412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EB485B-6B9C-48C1-B006-33CDAC6A2BC2}"/>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5" name="Footer Placeholder 4">
            <a:extLst>
              <a:ext uri="{FF2B5EF4-FFF2-40B4-BE49-F238E27FC236}">
                <a16:creationId xmlns:a16="http://schemas.microsoft.com/office/drawing/2014/main" id="{0D010A33-A305-47BF-97C2-86B3C8A0E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898B5-DB1A-4727-BF53-CE289A31207F}"/>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216084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9E8A-4847-4AB4-9207-FC7BA178E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074A66-4CAC-443C-8874-4E7F4977A8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0B141C-0921-46E8-81C0-15859E69DB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A83BCD-3FF2-4674-A17D-ABB4159AEE84}"/>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6" name="Footer Placeholder 5">
            <a:extLst>
              <a:ext uri="{FF2B5EF4-FFF2-40B4-BE49-F238E27FC236}">
                <a16:creationId xmlns:a16="http://schemas.microsoft.com/office/drawing/2014/main" id="{ECC66820-307C-499F-96C9-2DC76A484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AB804-6B74-408D-826B-5F9C4CD54EC6}"/>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193711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2869-5DE4-4B95-B39F-394D1CE988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136DCE-0F6B-4364-BCF4-960DF00FA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97D307-7260-4799-AE01-D2790E29F7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825D9-F788-49CE-9249-1F992B5A5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AFF0A7-4AFF-4524-B670-EA9F0213B1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C2BD3-9B61-4AC7-B206-637351A157F6}"/>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8" name="Footer Placeholder 7">
            <a:extLst>
              <a:ext uri="{FF2B5EF4-FFF2-40B4-BE49-F238E27FC236}">
                <a16:creationId xmlns:a16="http://schemas.microsoft.com/office/drawing/2014/main" id="{67D86A09-2CF8-4C1B-8C3C-B20B464BA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3E88EF-3F63-4EC2-BEFA-415BCA89E9B5}"/>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34155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0005-293B-4F2F-BDB0-59548C040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41481B-3DE7-4A03-ADAF-587B09644465}"/>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4" name="Footer Placeholder 3">
            <a:extLst>
              <a:ext uri="{FF2B5EF4-FFF2-40B4-BE49-F238E27FC236}">
                <a16:creationId xmlns:a16="http://schemas.microsoft.com/office/drawing/2014/main" id="{451ABE68-717A-492D-8B08-8912B5453D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020D52-15E3-4CA2-AC01-E8E0E2834FCC}"/>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361441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E313D-8FBD-4236-AC04-213783FF1345}"/>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3" name="Footer Placeholder 2">
            <a:extLst>
              <a:ext uri="{FF2B5EF4-FFF2-40B4-BE49-F238E27FC236}">
                <a16:creationId xmlns:a16="http://schemas.microsoft.com/office/drawing/2014/main" id="{274CCD90-4A7A-4796-8F7F-C4BE488961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DB81EB-9115-40D1-B00B-C21F4A2F03AB}"/>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248214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A15C-A88A-4F8C-AFE4-BA7F984EF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AF6739-C804-427B-9D45-770B12BE6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427CA-7AB3-45C6-AD54-F6EECB1DD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980E90-C0ED-47E4-AC25-A77AA2F3D93C}"/>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6" name="Footer Placeholder 5">
            <a:extLst>
              <a:ext uri="{FF2B5EF4-FFF2-40B4-BE49-F238E27FC236}">
                <a16:creationId xmlns:a16="http://schemas.microsoft.com/office/drawing/2014/main" id="{769917F9-1FF5-4E73-8CD4-8A32C5E63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5800C-C1DE-48AC-9499-629CF4FB2983}"/>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179375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232D-DC4F-4695-B876-5F981EC7A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65DA7-593E-40FC-99CB-E76A5B21A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461E32-C504-42FB-B498-C4C5ECB1F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95FDA0-FA66-47E2-96F7-FC26BDA08D16}"/>
              </a:ext>
            </a:extLst>
          </p:cNvPr>
          <p:cNvSpPr>
            <a:spLocks noGrp="1"/>
          </p:cNvSpPr>
          <p:nvPr>
            <p:ph type="dt" sz="half" idx="10"/>
          </p:nvPr>
        </p:nvSpPr>
        <p:spPr/>
        <p:txBody>
          <a:bodyPr/>
          <a:lstStyle/>
          <a:p>
            <a:fld id="{C2189980-3DE4-4CBE-8CFA-672F125F57E8}" type="datetimeFigureOut">
              <a:rPr lang="en-US" smtClean="0"/>
              <a:t>4/7/2022</a:t>
            </a:fld>
            <a:endParaRPr lang="en-US"/>
          </a:p>
        </p:txBody>
      </p:sp>
      <p:sp>
        <p:nvSpPr>
          <p:cNvPr id="6" name="Footer Placeholder 5">
            <a:extLst>
              <a:ext uri="{FF2B5EF4-FFF2-40B4-BE49-F238E27FC236}">
                <a16:creationId xmlns:a16="http://schemas.microsoft.com/office/drawing/2014/main" id="{958EF83B-16DA-44C7-AE15-FE08E4AEA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C2E80-4A05-46DD-AF9E-E1E470757852}"/>
              </a:ext>
            </a:extLst>
          </p:cNvPr>
          <p:cNvSpPr>
            <a:spLocks noGrp="1"/>
          </p:cNvSpPr>
          <p:nvPr>
            <p:ph type="sldNum" sz="quarter" idx="12"/>
          </p:nvPr>
        </p:nvSpPr>
        <p:spPr/>
        <p:txBody>
          <a:bodyPr/>
          <a:lstStyle/>
          <a:p>
            <a:fld id="{77491E1C-07AC-44FB-A265-80D8125A731A}" type="slidenum">
              <a:rPr lang="en-US" smtClean="0"/>
              <a:t>‹#›</a:t>
            </a:fld>
            <a:endParaRPr lang="en-US"/>
          </a:p>
        </p:txBody>
      </p:sp>
    </p:spTree>
    <p:extLst>
      <p:ext uri="{BB962C8B-B14F-4D97-AF65-F5344CB8AC3E}">
        <p14:creationId xmlns:p14="http://schemas.microsoft.com/office/powerpoint/2010/main" val="52799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49032-8EDD-4181-911A-D18B3ED33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26216-A3D5-4C2D-AF7D-64B6B6308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AD03B-EC24-4AF4-98FD-3E4C20364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89980-3DE4-4CBE-8CFA-672F125F57E8}" type="datetimeFigureOut">
              <a:rPr lang="en-US" smtClean="0"/>
              <a:t>4/7/2022</a:t>
            </a:fld>
            <a:endParaRPr lang="en-US"/>
          </a:p>
        </p:txBody>
      </p:sp>
      <p:sp>
        <p:nvSpPr>
          <p:cNvPr id="5" name="Footer Placeholder 4">
            <a:extLst>
              <a:ext uri="{FF2B5EF4-FFF2-40B4-BE49-F238E27FC236}">
                <a16:creationId xmlns:a16="http://schemas.microsoft.com/office/drawing/2014/main" id="{BA0B2EF3-1CC8-4522-B9F0-CE7F00B8B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60E2F3-D8E6-4044-A532-E6E0E6D66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91E1C-07AC-44FB-A265-80D8125A731A}" type="slidenum">
              <a:rPr lang="en-US" smtClean="0"/>
              <a:t>‹#›</a:t>
            </a:fld>
            <a:endParaRPr lang="en-US"/>
          </a:p>
        </p:txBody>
      </p:sp>
    </p:spTree>
    <p:extLst>
      <p:ext uri="{BB962C8B-B14F-4D97-AF65-F5344CB8AC3E}">
        <p14:creationId xmlns:p14="http://schemas.microsoft.com/office/powerpoint/2010/main" val="6886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3.xml"/><Relationship Id="rId7" Type="http://schemas.openxmlformats.org/officeDocument/2006/relationships/image" Target="../media/image13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7.png"/><Relationship Id="rId4" Type="http://schemas.openxmlformats.org/officeDocument/2006/relationships/image" Target="../media/image100.png"/><Relationship Id="rId9" Type="http://schemas.openxmlformats.org/officeDocument/2006/relationships/image" Target="../media/image140.png"/></Relationships>
</file>

<file path=ppt/slides/_rels/slide12.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customXml" Target="../ink/ink6.xml"/><Relationship Id="rId7" Type="http://schemas.openxmlformats.org/officeDocument/2006/relationships/image" Target="../media/image13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7.png"/><Relationship Id="rId4" Type="http://schemas.openxmlformats.org/officeDocument/2006/relationships/image" Target="../media/image100.png"/><Relationship Id="rId9" Type="http://schemas.openxmlformats.org/officeDocument/2006/relationships/image" Target="../media/image150.png"/></Relationships>
</file>

<file path=ppt/slides/_rels/slide13.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9.xml"/><Relationship Id="rId7" Type="http://schemas.openxmlformats.org/officeDocument/2006/relationships/image" Target="../media/image13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7.png"/><Relationship Id="rId4" Type="http://schemas.openxmlformats.org/officeDocument/2006/relationships/image" Target="../media/image100.png"/><Relationship Id="rId9"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18.xml"/><Relationship Id="rId17" Type="http://schemas.openxmlformats.org/officeDocument/2006/relationships/image" Target="../media/image38.png"/><Relationship Id="rId2" Type="http://schemas.openxmlformats.org/officeDocument/2006/relationships/customXml" Target="../ink/ink13.xml"/><Relationship Id="rId16"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34.png"/><Relationship Id="rId14" Type="http://schemas.openxmlformats.org/officeDocument/2006/relationships/customXml" Target="../ink/ink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36.png"/><Relationship Id="rId1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26.xml"/><Relationship Id="rId17" Type="http://schemas.openxmlformats.org/officeDocument/2006/relationships/image" Target="../media/image38.png"/><Relationship Id="rId2" Type="http://schemas.openxmlformats.org/officeDocument/2006/relationships/customXml" Target="../ink/ink21.xml"/><Relationship Id="rId16" Type="http://schemas.openxmlformats.org/officeDocument/2006/relationships/customXml" Target="../ink/ink28.xml"/><Relationship Id="rId1" Type="http://schemas.openxmlformats.org/officeDocument/2006/relationships/slideLayout" Target="../slideLayouts/slideLayout2.xml"/><Relationship Id="rId6" Type="http://schemas.openxmlformats.org/officeDocument/2006/relationships/customXml" Target="../ink/ink23.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34.png"/><Relationship Id="rId14" Type="http://schemas.openxmlformats.org/officeDocument/2006/relationships/customXml" Target="../ink/ink27.xml"/></Relationships>
</file>

<file path=ppt/slides/_rels/slide22.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34.xml"/><Relationship Id="rId17" Type="http://schemas.openxmlformats.org/officeDocument/2006/relationships/image" Target="../media/image38.png"/><Relationship Id="rId2" Type="http://schemas.openxmlformats.org/officeDocument/2006/relationships/customXml" Target="../ink/ink29.xml"/><Relationship Id="rId16" Type="http://schemas.openxmlformats.org/officeDocument/2006/relationships/customXml" Target="../ink/ink36.xml"/><Relationship Id="rId1" Type="http://schemas.openxmlformats.org/officeDocument/2006/relationships/slideLayout" Target="../slideLayouts/slideLayout2.xml"/><Relationship Id="rId6" Type="http://schemas.openxmlformats.org/officeDocument/2006/relationships/customXml" Target="../ink/ink31.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33.xml"/><Relationship Id="rId4" Type="http://schemas.openxmlformats.org/officeDocument/2006/relationships/customXml" Target="../ink/ink30.xml"/><Relationship Id="rId9" Type="http://schemas.openxmlformats.org/officeDocument/2006/relationships/image" Target="../media/image34.png"/><Relationship Id="rId14" Type="http://schemas.openxmlformats.org/officeDocument/2006/relationships/customXml" Target="../ink/ink35.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3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customXml" Target="../ink/ink38.xml"/></Relationships>
</file>

<file path=ppt/slides/_rels/slide24.xml.rels><?xml version="1.0" encoding="UTF-8" standalone="yes"?>
<Relationships xmlns="http://schemas.openxmlformats.org/package/2006/relationships"><Relationship Id="rId8" Type="http://schemas.openxmlformats.org/officeDocument/2006/relationships/customXml" Target="../ink/ink42.xml"/><Relationship Id="rId13" Type="http://schemas.openxmlformats.org/officeDocument/2006/relationships/image" Target="../media/image36.png"/><Relationship Id="rId1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44.xml"/><Relationship Id="rId17" Type="http://schemas.openxmlformats.org/officeDocument/2006/relationships/image" Target="../media/image38.png"/><Relationship Id="rId2" Type="http://schemas.openxmlformats.org/officeDocument/2006/relationships/customXml" Target="../ink/ink39.xml"/><Relationship Id="rId16"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customXml" Target="../ink/ink41.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43.xml"/><Relationship Id="rId4" Type="http://schemas.openxmlformats.org/officeDocument/2006/relationships/customXml" Target="../ink/ink40.xml"/><Relationship Id="rId9" Type="http://schemas.openxmlformats.org/officeDocument/2006/relationships/image" Target="../media/image34.png"/><Relationship Id="rId14" Type="http://schemas.openxmlformats.org/officeDocument/2006/relationships/customXml" Target="../ink/ink45.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D006-B3F5-4355-BB64-49BF1B3DC543}"/>
              </a:ext>
            </a:extLst>
          </p:cNvPr>
          <p:cNvSpPr>
            <a:spLocks noGrp="1"/>
          </p:cNvSpPr>
          <p:nvPr>
            <p:ph type="ctrTitle"/>
          </p:nvPr>
        </p:nvSpPr>
        <p:spPr/>
        <p:txBody>
          <a:bodyPr>
            <a:normAutofit/>
          </a:bodyPr>
          <a:lstStyle/>
          <a:p>
            <a:r>
              <a:rPr lang="en-US" dirty="0"/>
              <a:t>Banana Streak Viruses</a:t>
            </a:r>
            <a:br>
              <a:rPr lang="en-US" dirty="0"/>
            </a:br>
            <a:r>
              <a:rPr lang="en-US" dirty="0" err="1"/>
              <a:t>Badnaviruses</a:t>
            </a:r>
            <a:endParaRPr lang="en-US" dirty="0"/>
          </a:p>
        </p:txBody>
      </p:sp>
      <p:pic>
        <p:nvPicPr>
          <p:cNvPr id="4" name="Picture 2" descr="https://www.mdpi.com/viruses/viruses-08-00177/article_deploy/html/images/viruses-08-00177-g001-1024.png">
            <a:extLst>
              <a:ext uri="{FF2B5EF4-FFF2-40B4-BE49-F238E27FC236}">
                <a16:creationId xmlns:a16="http://schemas.microsoft.com/office/drawing/2014/main" id="{D268C365-3D39-4FA2-83AA-B6010042D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771" y="3639713"/>
            <a:ext cx="5544457" cy="295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48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D713B5D0-963F-407B-B6E9-AE5D2E23FC23}"/>
              </a:ext>
            </a:extLst>
          </p:cNvPr>
          <p:cNvSpPr txBox="1"/>
          <p:nvPr/>
        </p:nvSpPr>
        <p:spPr>
          <a:xfrm>
            <a:off x="0" y="0"/>
            <a:ext cx="7489551" cy="584775"/>
          </a:xfrm>
          <a:prstGeom prst="rect">
            <a:avLst/>
          </a:prstGeom>
          <a:noFill/>
        </p:spPr>
        <p:txBody>
          <a:bodyPr wrap="none" rtlCol="0">
            <a:spAutoFit/>
          </a:bodyPr>
          <a:lstStyle/>
          <a:p>
            <a:r>
              <a:rPr lang="en-US" sz="3200" dirty="0"/>
              <a:t>Evolutionary history of Banana/Plantain</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8544974E-C388-459E-9447-17BD1506E3FF}"/>
                  </a:ext>
                </a:extLst>
              </p14:cNvPr>
              <p14:cNvContentPartPr/>
              <p14:nvPr/>
            </p14:nvContentPartPr>
            <p14:xfrm>
              <a:off x="4574808" y="1390058"/>
              <a:ext cx="1027926" cy="1932429"/>
            </p14:xfrm>
          </p:contentPart>
        </mc:Choice>
        <mc:Fallback xmlns="">
          <p:pic>
            <p:nvPicPr>
              <p:cNvPr id="41" name="Ink 40">
                <a:extLst>
                  <a:ext uri="{FF2B5EF4-FFF2-40B4-BE49-F238E27FC236}">
                    <a16:creationId xmlns:a16="http://schemas.microsoft.com/office/drawing/2014/main" id="{8544974E-C388-459E-9447-17BD1506E3FF}"/>
                  </a:ext>
                </a:extLst>
              </p:cNvPr>
              <p:cNvPicPr/>
              <p:nvPr/>
            </p:nvPicPr>
            <p:blipFill>
              <a:blip r:embed="rId3"/>
              <a:stretch>
                <a:fillRect/>
              </a:stretch>
            </p:blipFill>
            <p:spPr>
              <a:xfrm>
                <a:off x="4538804" y="1354059"/>
                <a:ext cx="1099575" cy="200406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2" name="Ink 41">
                <a:extLst>
                  <a:ext uri="{FF2B5EF4-FFF2-40B4-BE49-F238E27FC236}">
                    <a16:creationId xmlns:a16="http://schemas.microsoft.com/office/drawing/2014/main" id="{CA8B2128-4ED3-467C-ABBE-3605F2FE3A8A}"/>
                  </a:ext>
                </a:extLst>
              </p14:cNvPr>
              <p14:cNvContentPartPr/>
              <p14:nvPr/>
            </p14:nvContentPartPr>
            <p14:xfrm flipH="1">
              <a:off x="5532900" y="1390058"/>
              <a:ext cx="1027926" cy="1932429"/>
            </p14:xfrm>
          </p:contentPart>
        </mc:Choice>
        <mc:Fallback xmlns="">
          <p:pic>
            <p:nvPicPr>
              <p:cNvPr id="42" name="Ink 41">
                <a:extLst>
                  <a:ext uri="{FF2B5EF4-FFF2-40B4-BE49-F238E27FC236}">
                    <a16:creationId xmlns:a16="http://schemas.microsoft.com/office/drawing/2014/main" id="{CA8B2128-4ED3-467C-ABBE-3605F2FE3A8A}"/>
                  </a:ext>
                </a:extLst>
              </p:cNvPr>
              <p:cNvPicPr/>
              <p:nvPr/>
            </p:nvPicPr>
            <p:blipFill>
              <a:blip r:embed="rId5"/>
              <a:stretch>
                <a:fillRect/>
              </a:stretch>
            </p:blipFill>
            <p:spPr>
              <a:xfrm flipH="1">
                <a:off x="5497256" y="1354059"/>
                <a:ext cx="1099575" cy="2004067"/>
              </a:xfrm>
              <a:prstGeom prst="rect">
                <a:avLst/>
              </a:prstGeom>
            </p:spPr>
          </p:pic>
        </mc:Fallback>
      </mc:AlternateContent>
      <p:sp>
        <p:nvSpPr>
          <p:cNvPr id="43" name="TextBox 42">
            <a:extLst>
              <a:ext uri="{FF2B5EF4-FFF2-40B4-BE49-F238E27FC236}">
                <a16:creationId xmlns:a16="http://schemas.microsoft.com/office/drawing/2014/main" id="{B15AD566-46D5-46B1-8D00-81C02F0A7453}"/>
              </a:ext>
            </a:extLst>
          </p:cNvPr>
          <p:cNvSpPr txBox="1"/>
          <p:nvPr/>
        </p:nvSpPr>
        <p:spPr>
          <a:xfrm>
            <a:off x="5991298" y="1358191"/>
            <a:ext cx="2033377" cy="461665"/>
          </a:xfrm>
          <a:prstGeom prst="rect">
            <a:avLst/>
          </a:prstGeom>
          <a:noFill/>
        </p:spPr>
        <p:txBody>
          <a:bodyPr wrap="none" rtlCol="0">
            <a:spAutoFit/>
          </a:bodyPr>
          <a:lstStyle/>
          <a:p>
            <a:r>
              <a:rPr lang="en-US" sz="2400" i="1" dirty="0"/>
              <a:t>M. </a:t>
            </a:r>
            <a:r>
              <a:rPr lang="en-US" sz="2400" i="1" dirty="0" err="1"/>
              <a:t>balbisiana</a:t>
            </a:r>
            <a:endParaRPr lang="en-US" sz="2400" i="1" dirty="0"/>
          </a:p>
        </p:txBody>
      </p:sp>
      <p:sp>
        <p:nvSpPr>
          <p:cNvPr id="44" name="TextBox 43">
            <a:extLst>
              <a:ext uri="{FF2B5EF4-FFF2-40B4-BE49-F238E27FC236}">
                <a16:creationId xmlns:a16="http://schemas.microsoft.com/office/drawing/2014/main" id="{7608AD5E-E521-4F8C-9479-169D616D2272}"/>
              </a:ext>
            </a:extLst>
          </p:cNvPr>
          <p:cNvSpPr txBox="1"/>
          <p:nvPr/>
        </p:nvSpPr>
        <p:spPr>
          <a:xfrm>
            <a:off x="4083134" y="584775"/>
            <a:ext cx="3199391" cy="830997"/>
          </a:xfrm>
          <a:prstGeom prst="rect">
            <a:avLst/>
          </a:prstGeom>
          <a:noFill/>
        </p:spPr>
        <p:txBody>
          <a:bodyPr wrap="square" rtlCol="0">
            <a:spAutoFit/>
          </a:bodyPr>
          <a:lstStyle/>
          <a:p>
            <a:pPr algn="ctr"/>
            <a:r>
              <a:rPr lang="en-US" sz="2400" dirty="0"/>
              <a:t>Common </a:t>
            </a:r>
            <a:br>
              <a:rPr lang="en-US" sz="2400" dirty="0"/>
            </a:br>
            <a:r>
              <a:rPr lang="en-US" sz="2400" i="1" dirty="0"/>
              <a:t>Musa</a:t>
            </a:r>
            <a:r>
              <a:rPr lang="en-US" sz="2400" dirty="0"/>
              <a:t> ancestor</a:t>
            </a:r>
          </a:p>
        </p:txBody>
      </p:sp>
      <p:sp>
        <p:nvSpPr>
          <p:cNvPr id="45" name="TextBox 44">
            <a:extLst>
              <a:ext uri="{FF2B5EF4-FFF2-40B4-BE49-F238E27FC236}">
                <a16:creationId xmlns:a16="http://schemas.microsoft.com/office/drawing/2014/main" id="{4A0DCCE6-510B-47E7-A9F0-C8E2272A2D9B}"/>
              </a:ext>
            </a:extLst>
          </p:cNvPr>
          <p:cNvSpPr txBox="1"/>
          <p:nvPr/>
        </p:nvSpPr>
        <p:spPr>
          <a:xfrm>
            <a:off x="3213220" y="1315633"/>
            <a:ext cx="2047997" cy="461665"/>
          </a:xfrm>
          <a:prstGeom prst="rect">
            <a:avLst/>
          </a:prstGeom>
          <a:noFill/>
        </p:spPr>
        <p:txBody>
          <a:bodyPr wrap="none" rtlCol="0">
            <a:spAutoFit/>
          </a:bodyPr>
          <a:lstStyle/>
          <a:p>
            <a:r>
              <a:rPr lang="en-US" sz="2400" i="1" dirty="0"/>
              <a:t>M. </a:t>
            </a:r>
            <a:r>
              <a:rPr lang="en-US" sz="2400" i="1" dirty="0" err="1"/>
              <a:t>acuminata</a:t>
            </a:r>
            <a:endParaRPr lang="en-US" sz="2400" i="1" dirty="0"/>
          </a:p>
        </p:txBody>
      </p:sp>
      <p:sp>
        <p:nvSpPr>
          <p:cNvPr id="46" name="TextBox 45">
            <a:extLst>
              <a:ext uri="{FF2B5EF4-FFF2-40B4-BE49-F238E27FC236}">
                <a16:creationId xmlns:a16="http://schemas.microsoft.com/office/drawing/2014/main" id="{BC1C9807-6587-4944-BBAE-7678CB759099}"/>
              </a:ext>
            </a:extLst>
          </p:cNvPr>
          <p:cNvSpPr txBox="1"/>
          <p:nvPr/>
        </p:nvSpPr>
        <p:spPr>
          <a:xfrm>
            <a:off x="6950548" y="3093884"/>
            <a:ext cx="3919663" cy="954107"/>
          </a:xfrm>
          <a:prstGeom prst="rect">
            <a:avLst/>
          </a:prstGeom>
          <a:noFill/>
        </p:spPr>
        <p:txBody>
          <a:bodyPr wrap="none" rtlCol="0">
            <a:spAutoFit/>
          </a:bodyPr>
          <a:lstStyle/>
          <a:p>
            <a:r>
              <a:rPr lang="en-US" sz="2800" dirty="0"/>
              <a:t>Wild Banana: Diploids </a:t>
            </a:r>
          </a:p>
          <a:p>
            <a:r>
              <a:rPr lang="en-US" sz="2800" dirty="0"/>
              <a:t>(</a:t>
            </a:r>
            <a:r>
              <a:rPr lang="en-US" sz="2800" dirty="0">
                <a:solidFill>
                  <a:srgbClr val="7030A0"/>
                </a:solidFill>
              </a:rPr>
              <a:t>         </a:t>
            </a:r>
            <a:r>
              <a:rPr lang="en-US" sz="2800" dirty="0"/>
              <a:t> chromosomes)</a:t>
            </a:r>
          </a:p>
        </p:txBody>
      </p:sp>
      <p:sp>
        <p:nvSpPr>
          <p:cNvPr id="51" name="TextBox 50">
            <a:extLst>
              <a:ext uri="{FF2B5EF4-FFF2-40B4-BE49-F238E27FC236}">
                <a16:creationId xmlns:a16="http://schemas.microsoft.com/office/drawing/2014/main" id="{EF5BFC68-6C79-41CB-9AE5-77AB8673A7AD}"/>
              </a:ext>
            </a:extLst>
          </p:cNvPr>
          <p:cNvSpPr txBox="1"/>
          <p:nvPr/>
        </p:nvSpPr>
        <p:spPr>
          <a:xfrm>
            <a:off x="7007987" y="4294292"/>
            <a:ext cx="4790604" cy="1261884"/>
          </a:xfrm>
          <a:prstGeom prst="rect">
            <a:avLst/>
          </a:prstGeom>
          <a:noFill/>
        </p:spPr>
        <p:txBody>
          <a:bodyPr wrap="square" rtlCol="0">
            <a:spAutoFit/>
          </a:bodyPr>
          <a:lstStyle/>
          <a:p>
            <a:r>
              <a:rPr lang="en-US" sz="2800" dirty="0"/>
              <a:t>Interspecific Hybrids</a:t>
            </a:r>
          </a:p>
          <a:p>
            <a:r>
              <a:rPr lang="en-US" sz="2800" dirty="0">
                <a:solidFill>
                  <a:srgbClr val="7030A0"/>
                </a:solidFill>
              </a:rPr>
              <a:t>                        </a:t>
            </a:r>
            <a:r>
              <a:rPr lang="en-US" sz="2800" dirty="0"/>
              <a:t>chromosomes</a:t>
            </a:r>
          </a:p>
          <a:p>
            <a:endParaRPr lang="en-US" sz="2000" dirty="0">
              <a:solidFill>
                <a:schemeClr val="bg1">
                  <a:lumMod val="50000"/>
                </a:schemeClr>
              </a:solidFill>
            </a:endParaRPr>
          </a:p>
        </p:txBody>
      </p:sp>
      <p:sp>
        <p:nvSpPr>
          <p:cNvPr id="52" name="TextBox 51">
            <a:extLst>
              <a:ext uri="{FF2B5EF4-FFF2-40B4-BE49-F238E27FC236}">
                <a16:creationId xmlns:a16="http://schemas.microsoft.com/office/drawing/2014/main" id="{13906B8D-6873-4B7F-97DD-3701C563ACBA}"/>
              </a:ext>
            </a:extLst>
          </p:cNvPr>
          <p:cNvSpPr txBox="1"/>
          <p:nvPr/>
        </p:nvSpPr>
        <p:spPr>
          <a:xfrm>
            <a:off x="4217396" y="4527669"/>
            <a:ext cx="862737" cy="584775"/>
          </a:xfrm>
          <a:prstGeom prst="rect">
            <a:avLst/>
          </a:prstGeom>
          <a:noFill/>
        </p:spPr>
        <p:txBody>
          <a:bodyPr wrap="none" rtlCol="0">
            <a:spAutoFit/>
          </a:bodyPr>
          <a:lstStyle/>
          <a:p>
            <a:r>
              <a:rPr lang="en-US" sz="3200" dirty="0">
                <a:latin typeface="Arial Nova Cond" panose="020B0506020202020204" pitchFamily="34" charset="0"/>
                <a:cs typeface="Arial" panose="020B0604020202020204" pitchFamily="34" charset="0"/>
              </a:rPr>
              <a:t>AAA</a:t>
            </a:r>
          </a:p>
        </p:txBody>
      </p:sp>
      <p:sp>
        <p:nvSpPr>
          <p:cNvPr id="53" name="TextBox 52">
            <a:extLst>
              <a:ext uri="{FF2B5EF4-FFF2-40B4-BE49-F238E27FC236}">
                <a16:creationId xmlns:a16="http://schemas.microsoft.com/office/drawing/2014/main" id="{475DCA84-F840-4BAD-A3B0-9D0FBD7BED61}"/>
              </a:ext>
            </a:extLst>
          </p:cNvPr>
          <p:cNvSpPr txBox="1"/>
          <p:nvPr/>
        </p:nvSpPr>
        <p:spPr>
          <a:xfrm>
            <a:off x="5198789" y="4515379"/>
            <a:ext cx="939681" cy="584775"/>
          </a:xfrm>
          <a:prstGeom prst="rect">
            <a:avLst/>
          </a:prstGeom>
          <a:noFill/>
        </p:spPr>
        <p:txBody>
          <a:bodyPr wrap="square" rtlCol="0">
            <a:spAutoFit/>
          </a:bodyPr>
          <a:lstStyle/>
          <a:p>
            <a:r>
              <a:rPr lang="en-US" sz="3200" dirty="0">
                <a:latin typeface="Arial Nova Cond" panose="020B0506020202020204" pitchFamily="34" charset="0"/>
                <a:cs typeface="Arial" panose="020B0604020202020204" pitchFamily="34" charset="0"/>
              </a:rPr>
              <a:t>AAB</a:t>
            </a:r>
          </a:p>
        </p:txBody>
      </p:sp>
      <p:sp>
        <p:nvSpPr>
          <p:cNvPr id="54" name="TextBox 53">
            <a:extLst>
              <a:ext uri="{FF2B5EF4-FFF2-40B4-BE49-F238E27FC236}">
                <a16:creationId xmlns:a16="http://schemas.microsoft.com/office/drawing/2014/main" id="{D3CCC113-F842-4C18-98C9-897CCF8562AF}"/>
              </a:ext>
            </a:extLst>
          </p:cNvPr>
          <p:cNvSpPr txBox="1"/>
          <p:nvPr/>
        </p:nvSpPr>
        <p:spPr>
          <a:xfrm>
            <a:off x="6151821" y="4606981"/>
            <a:ext cx="939681" cy="461665"/>
          </a:xfrm>
          <a:prstGeom prst="rect">
            <a:avLst/>
          </a:prstGeom>
          <a:noFill/>
        </p:spPr>
        <p:txBody>
          <a:bodyPr wrap="square" rtlCol="0">
            <a:spAutoFit/>
          </a:bodyPr>
          <a:lstStyle/>
          <a:p>
            <a:r>
              <a:rPr lang="en-US" sz="2400" dirty="0">
                <a:latin typeface="Arial Nova Cond" panose="020B0506020202020204" pitchFamily="34" charset="0"/>
                <a:cs typeface="Arial" panose="020B0604020202020204" pitchFamily="34" charset="0"/>
              </a:rPr>
              <a:t>ABB</a:t>
            </a:r>
          </a:p>
        </p:txBody>
      </p:sp>
      <p:sp>
        <p:nvSpPr>
          <p:cNvPr id="55" name="TextBox 54">
            <a:extLst>
              <a:ext uri="{FF2B5EF4-FFF2-40B4-BE49-F238E27FC236}">
                <a16:creationId xmlns:a16="http://schemas.microsoft.com/office/drawing/2014/main" id="{954A4C81-2555-456E-94BE-DBB9FAA02462}"/>
              </a:ext>
            </a:extLst>
          </p:cNvPr>
          <p:cNvSpPr txBox="1"/>
          <p:nvPr/>
        </p:nvSpPr>
        <p:spPr>
          <a:xfrm>
            <a:off x="4663808" y="4991957"/>
            <a:ext cx="639919" cy="338554"/>
          </a:xfrm>
          <a:prstGeom prst="rect">
            <a:avLst/>
          </a:prstGeom>
          <a:noFill/>
        </p:spPr>
        <p:txBody>
          <a:bodyPr wrap="none" rtlCol="0">
            <a:spAutoFit/>
          </a:bodyPr>
          <a:lstStyle/>
          <a:p>
            <a:r>
              <a:rPr lang="en-US" sz="1600" dirty="0">
                <a:latin typeface="Arial Nova Cond" panose="020B0506020202020204" pitchFamily="34" charset="0"/>
                <a:cs typeface="Arial" panose="020B0604020202020204" pitchFamily="34" charset="0"/>
              </a:rPr>
              <a:t>AAAA</a:t>
            </a:r>
          </a:p>
        </p:txBody>
      </p:sp>
      <p:sp>
        <p:nvSpPr>
          <p:cNvPr id="56" name="TextBox 55">
            <a:extLst>
              <a:ext uri="{FF2B5EF4-FFF2-40B4-BE49-F238E27FC236}">
                <a16:creationId xmlns:a16="http://schemas.microsoft.com/office/drawing/2014/main" id="{B8AF80EF-3BE3-447F-A222-AF6CE787CD43}"/>
              </a:ext>
            </a:extLst>
          </p:cNvPr>
          <p:cNvSpPr txBox="1"/>
          <p:nvPr/>
        </p:nvSpPr>
        <p:spPr>
          <a:xfrm>
            <a:off x="5261217" y="4991957"/>
            <a:ext cx="639919" cy="338554"/>
          </a:xfrm>
          <a:prstGeom prst="rect">
            <a:avLst/>
          </a:prstGeom>
          <a:noFill/>
        </p:spPr>
        <p:txBody>
          <a:bodyPr wrap="none" rtlCol="0">
            <a:spAutoFit/>
          </a:bodyPr>
          <a:lstStyle/>
          <a:p>
            <a:r>
              <a:rPr lang="en-US" sz="1600" dirty="0">
                <a:latin typeface="Arial Nova Cond" panose="020B0506020202020204" pitchFamily="34" charset="0"/>
                <a:cs typeface="Arial" panose="020B0604020202020204" pitchFamily="34" charset="0"/>
              </a:rPr>
              <a:t>AAAB</a:t>
            </a:r>
          </a:p>
        </p:txBody>
      </p:sp>
      <p:sp>
        <p:nvSpPr>
          <p:cNvPr id="58" name="TextBox 57">
            <a:extLst>
              <a:ext uri="{FF2B5EF4-FFF2-40B4-BE49-F238E27FC236}">
                <a16:creationId xmlns:a16="http://schemas.microsoft.com/office/drawing/2014/main" id="{31C317FE-5098-4D60-A16B-DECC720C0F14}"/>
              </a:ext>
            </a:extLst>
          </p:cNvPr>
          <p:cNvSpPr txBox="1"/>
          <p:nvPr/>
        </p:nvSpPr>
        <p:spPr>
          <a:xfrm>
            <a:off x="5856400" y="4976393"/>
            <a:ext cx="639919" cy="338554"/>
          </a:xfrm>
          <a:prstGeom prst="rect">
            <a:avLst/>
          </a:prstGeom>
          <a:noFill/>
        </p:spPr>
        <p:txBody>
          <a:bodyPr wrap="square" rtlCol="0">
            <a:spAutoFit/>
          </a:bodyPr>
          <a:lstStyle/>
          <a:p>
            <a:r>
              <a:rPr lang="en-US" sz="1600" dirty="0">
                <a:latin typeface="Arial Nova Cond" panose="020B0506020202020204" pitchFamily="34" charset="0"/>
                <a:cs typeface="Arial" panose="020B0604020202020204" pitchFamily="34" charset="0"/>
              </a:rPr>
              <a:t>AABB</a:t>
            </a:r>
          </a:p>
        </p:txBody>
      </p:sp>
      <p:sp>
        <p:nvSpPr>
          <p:cNvPr id="69" name="TextBox 68">
            <a:extLst>
              <a:ext uri="{FF2B5EF4-FFF2-40B4-BE49-F238E27FC236}">
                <a16:creationId xmlns:a16="http://schemas.microsoft.com/office/drawing/2014/main" id="{6D65A1FF-6709-40F9-B67B-18F2B4F3DDF6}"/>
              </a:ext>
            </a:extLst>
          </p:cNvPr>
          <p:cNvSpPr txBox="1"/>
          <p:nvPr/>
        </p:nvSpPr>
        <p:spPr>
          <a:xfrm>
            <a:off x="873639" y="1180686"/>
            <a:ext cx="1998945" cy="954107"/>
          </a:xfrm>
          <a:prstGeom prst="rect">
            <a:avLst/>
          </a:prstGeom>
          <a:noFill/>
        </p:spPr>
        <p:txBody>
          <a:bodyPr wrap="none" rtlCol="0">
            <a:spAutoFit/>
          </a:bodyPr>
          <a:lstStyle/>
          <a:p>
            <a:r>
              <a:rPr lang="en-US" sz="2800" dirty="0"/>
              <a:t>Speciation </a:t>
            </a:r>
          </a:p>
          <a:p>
            <a:r>
              <a:rPr lang="en-US" sz="2800" dirty="0"/>
              <a:t>(4, 6 MYA)</a:t>
            </a:r>
          </a:p>
        </p:txBody>
      </p:sp>
      <p:sp>
        <p:nvSpPr>
          <p:cNvPr id="70" name="TextBox 69">
            <a:extLst>
              <a:ext uri="{FF2B5EF4-FFF2-40B4-BE49-F238E27FC236}">
                <a16:creationId xmlns:a16="http://schemas.microsoft.com/office/drawing/2014/main" id="{23B0A40E-0CAF-4123-AFA2-BF85A8B5BDAA}"/>
              </a:ext>
            </a:extLst>
          </p:cNvPr>
          <p:cNvSpPr txBox="1"/>
          <p:nvPr/>
        </p:nvSpPr>
        <p:spPr>
          <a:xfrm>
            <a:off x="798206" y="2447633"/>
            <a:ext cx="2500685" cy="523220"/>
          </a:xfrm>
          <a:prstGeom prst="rect">
            <a:avLst/>
          </a:prstGeom>
          <a:noFill/>
        </p:spPr>
        <p:txBody>
          <a:bodyPr wrap="none" rtlCol="0">
            <a:spAutoFit/>
          </a:bodyPr>
          <a:lstStyle/>
          <a:p>
            <a:r>
              <a:rPr lang="en-US" sz="2800" dirty="0"/>
              <a:t>Diversification</a:t>
            </a:r>
          </a:p>
        </p:txBody>
      </p:sp>
      <p:sp>
        <p:nvSpPr>
          <p:cNvPr id="71" name="TextBox 70">
            <a:extLst>
              <a:ext uri="{FF2B5EF4-FFF2-40B4-BE49-F238E27FC236}">
                <a16:creationId xmlns:a16="http://schemas.microsoft.com/office/drawing/2014/main" id="{30AB7883-E5A0-4950-AAC1-0A21408463C3}"/>
              </a:ext>
            </a:extLst>
          </p:cNvPr>
          <p:cNvSpPr txBox="1"/>
          <p:nvPr/>
        </p:nvSpPr>
        <p:spPr>
          <a:xfrm>
            <a:off x="759671" y="3340185"/>
            <a:ext cx="2561599" cy="954107"/>
          </a:xfrm>
          <a:prstGeom prst="rect">
            <a:avLst/>
          </a:prstGeom>
          <a:noFill/>
        </p:spPr>
        <p:txBody>
          <a:bodyPr wrap="none" rtlCol="0">
            <a:spAutoFit/>
          </a:bodyPr>
          <a:lstStyle/>
          <a:p>
            <a:r>
              <a:rPr lang="en-US" sz="2800" dirty="0"/>
              <a:t>Domestication</a:t>
            </a:r>
          </a:p>
          <a:p>
            <a:r>
              <a:rPr lang="en-US" sz="2800" dirty="0"/>
              <a:t>7,000 YA</a:t>
            </a:r>
          </a:p>
        </p:txBody>
      </p:sp>
      <p:sp>
        <p:nvSpPr>
          <p:cNvPr id="72" name="TextBox 71">
            <a:extLst>
              <a:ext uri="{FF2B5EF4-FFF2-40B4-BE49-F238E27FC236}">
                <a16:creationId xmlns:a16="http://schemas.microsoft.com/office/drawing/2014/main" id="{FFC09DA7-A22A-4C4C-A6B8-90746613EEA8}"/>
              </a:ext>
            </a:extLst>
          </p:cNvPr>
          <p:cNvSpPr txBox="1"/>
          <p:nvPr/>
        </p:nvSpPr>
        <p:spPr>
          <a:xfrm>
            <a:off x="781046" y="4722224"/>
            <a:ext cx="1171218" cy="523220"/>
          </a:xfrm>
          <a:prstGeom prst="rect">
            <a:avLst/>
          </a:prstGeom>
          <a:noFill/>
        </p:spPr>
        <p:txBody>
          <a:bodyPr wrap="none" rtlCol="0">
            <a:spAutoFit/>
          </a:bodyPr>
          <a:lstStyle/>
          <a:p>
            <a:r>
              <a:rPr lang="en-US" sz="2800" dirty="0"/>
              <a:t>Today</a:t>
            </a:r>
          </a:p>
        </p:txBody>
      </p:sp>
      <p:sp>
        <p:nvSpPr>
          <p:cNvPr id="73" name="TextBox 72">
            <a:extLst>
              <a:ext uri="{FF2B5EF4-FFF2-40B4-BE49-F238E27FC236}">
                <a16:creationId xmlns:a16="http://schemas.microsoft.com/office/drawing/2014/main" id="{19C849C9-4B87-42B8-BDA3-AD7335192131}"/>
              </a:ext>
            </a:extLst>
          </p:cNvPr>
          <p:cNvSpPr txBox="1"/>
          <p:nvPr/>
        </p:nvSpPr>
        <p:spPr>
          <a:xfrm>
            <a:off x="4149497" y="4991957"/>
            <a:ext cx="582211" cy="523220"/>
          </a:xfrm>
          <a:prstGeom prst="rect">
            <a:avLst/>
          </a:prstGeom>
          <a:noFill/>
        </p:spPr>
        <p:txBody>
          <a:bodyPr wrap="none" rtlCol="0">
            <a:spAutoFit/>
          </a:bodyPr>
          <a:lstStyle/>
          <a:p>
            <a:r>
              <a:rPr lang="en-US" sz="2800" dirty="0">
                <a:latin typeface="Arial Nova Cond" panose="020B0506020202020204" pitchFamily="34" charset="0"/>
                <a:cs typeface="Arial" panose="020B0604020202020204" pitchFamily="34" charset="0"/>
              </a:rPr>
              <a:t>AA</a:t>
            </a:r>
          </a:p>
        </p:txBody>
      </p:sp>
      <p:sp>
        <p:nvSpPr>
          <p:cNvPr id="74" name="TextBox 73">
            <a:extLst>
              <a:ext uri="{FF2B5EF4-FFF2-40B4-BE49-F238E27FC236}">
                <a16:creationId xmlns:a16="http://schemas.microsoft.com/office/drawing/2014/main" id="{BC5E0991-6D1F-4D7E-AD73-74ED5A729C83}"/>
              </a:ext>
            </a:extLst>
          </p:cNvPr>
          <p:cNvSpPr txBox="1"/>
          <p:nvPr/>
        </p:nvSpPr>
        <p:spPr>
          <a:xfrm>
            <a:off x="6399419" y="4991957"/>
            <a:ext cx="585417" cy="523220"/>
          </a:xfrm>
          <a:prstGeom prst="rect">
            <a:avLst/>
          </a:prstGeom>
          <a:noFill/>
        </p:spPr>
        <p:txBody>
          <a:bodyPr wrap="none" rtlCol="0">
            <a:spAutoFit/>
          </a:bodyPr>
          <a:lstStyle/>
          <a:p>
            <a:r>
              <a:rPr lang="en-US" sz="2800" dirty="0">
                <a:latin typeface="Arial Nova Cond" panose="020B0506020202020204" pitchFamily="34" charset="0"/>
                <a:cs typeface="Arial" panose="020B0604020202020204" pitchFamily="34" charset="0"/>
              </a:rPr>
              <a:t>BB</a:t>
            </a:r>
          </a:p>
        </p:txBody>
      </p:sp>
      <p:sp>
        <p:nvSpPr>
          <p:cNvPr id="75" name="TextBox 74">
            <a:extLst>
              <a:ext uri="{FF2B5EF4-FFF2-40B4-BE49-F238E27FC236}">
                <a16:creationId xmlns:a16="http://schemas.microsoft.com/office/drawing/2014/main" id="{560F10CD-47EF-478A-878C-EE9C28E19BB9}"/>
              </a:ext>
            </a:extLst>
          </p:cNvPr>
          <p:cNvSpPr txBox="1"/>
          <p:nvPr/>
        </p:nvSpPr>
        <p:spPr>
          <a:xfrm>
            <a:off x="1530786" y="6103927"/>
            <a:ext cx="8143896" cy="523220"/>
          </a:xfrm>
          <a:prstGeom prst="rect">
            <a:avLst/>
          </a:prstGeom>
          <a:noFill/>
        </p:spPr>
        <p:txBody>
          <a:bodyPr wrap="none" rtlCol="0">
            <a:spAutoFit/>
          </a:bodyPr>
          <a:lstStyle/>
          <a:p>
            <a:r>
              <a:rPr lang="en-US" sz="2800" dirty="0"/>
              <a:t>Dessert (free sugars) vs cooking banana (starchy)</a:t>
            </a:r>
          </a:p>
        </p:txBody>
      </p:sp>
    </p:spTree>
    <p:extLst>
      <p:ext uri="{BB962C8B-B14F-4D97-AF65-F5344CB8AC3E}">
        <p14:creationId xmlns:p14="http://schemas.microsoft.com/office/powerpoint/2010/main" val="12591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52" grpId="0"/>
      <p:bldP spid="53" grpId="0"/>
      <p:bldP spid="54" grpId="0"/>
      <p:bldP spid="55" grpId="0"/>
      <p:bldP spid="56" grpId="0"/>
      <p:bldP spid="58" grpId="0"/>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ow To Kill Mealybugs: Get Rid Of Mealy Bugs [CONTROL GUIDE]">
            <a:extLst>
              <a:ext uri="{FF2B5EF4-FFF2-40B4-BE49-F238E27FC236}">
                <a16:creationId xmlns:a16="http://schemas.microsoft.com/office/drawing/2014/main" id="{E707CDFA-AA31-47B0-89D2-A04102641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624" y="1750177"/>
            <a:ext cx="5108732" cy="2684080"/>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a:extLst>
              <a:ext uri="{FF2B5EF4-FFF2-40B4-BE49-F238E27FC236}">
                <a16:creationId xmlns:a16="http://schemas.microsoft.com/office/drawing/2014/main" id="{44C5FCC5-0657-49DD-B6B1-5CC30CB11CC6}"/>
              </a:ext>
            </a:extLst>
          </p:cNvPr>
          <p:cNvSpPr txBox="1"/>
          <p:nvPr/>
        </p:nvSpPr>
        <p:spPr>
          <a:xfrm>
            <a:off x="200882" y="124182"/>
            <a:ext cx="5079789" cy="584775"/>
          </a:xfrm>
          <a:prstGeom prst="rect">
            <a:avLst/>
          </a:prstGeom>
          <a:noFill/>
        </p:spPr>
        <p:txBody>
          <a:bodyPr wrap="none" rtlCol="0">
            <a:spAutoFit/>
          </a:bodyPr>
          <a:lstStyle/>
          <a:p>
            <a:r>
              <a:rPr lang="en-US" sz="3200" dirty="0"/>
              <a:t>Evolution of BSV complex </a:t>
            </a:r>
          </a:p>
        </p:txBody>
      </p:sp>
      <p:sp>
        <p:nvSpPr>
          <p:cNvPr id="9" name="TextBox 8">
            <a:extLst>
              <a:ext uri="{FF2B5EF4-FFF2-40B4-BE49-F238E27FC236}">
                <a16:creationId xmlns:a16="http://schemas.microsoft.com/office/drawing/2014/main" id="{CCBDA7D4-B5C7-49CD-8F37-D41CAD524849}"/>
              </a:ext>
            </a:extLst>
          </p:cNvPr>
          <p:cNvSpPr txBox="1"/>
          <p:nvPr/>
        </p:nvSpPr>
        <p:spPr>
          <a:xfrm>
            <a:off x="923420" y="4763668"/>
            <a:ext cx="582211" cy="523220"/>
          </a:xfrm>
          <a:prstGeom prst="rect">
            <a:avLst/>
          </a:prstGeom>
          <a:noFill/>
        </p:spPr>
        <p:txBody>
          <a:bodyPr wrap="none" rtlCol="0">
            <a:spAutoFit/>
          </a:bodyPr>
          <a:lstStyle/>
          <a:p>
            <a:r>
              <a:rPr lang="en-US" sz="2800" dirty="0">
                <a:solidFill>
                  <a:schemeClr val="accent1"/>
                </a:solidFill>
                <a:latin typeface="Arial Nova Cond" panose="020B0506020202020204" pitchFamily="34" charset="0"/>
                <a:cs typeface="Arial" panose="020B0604020202020204" pitchFamily="34" charset="0"/>
              </a:rPr>
              <a:t>AA</a:t>
            </a:r>
          </a:p>
        </p:txBody>
      </p:sp>
      <p:sp>
        <p:nvSpPr>
          <p:cNvPr id="10" name="TextBox 9">
            <a:extLst>
              <a:ext uri="{FF2B5EF4-FFF2-40B4-BE49-F238E27FC236}">
                <a16:creationId xmlns:a16="http://schemas.microsoft.com/office/drawing/2014/main" id="{B4BA7EDA-17A5-4294-B27F-C8AE23A1FCE4}"/>
              </a:ext>
            </a:extLst>
          </p:cNvPr>
          <p:cNvSpPr txBox="1"/>
          <p:nvPr/>
        </p:nvSpPr>
        <p:spPr>
          <a:xfrm>
            <a:off x="2625442" y="4763668"/>
            <a:ext cx="585417" cy="523220"/>
          </a:xfrm>
          <a:prstGeom prst="rect">
            <a:avLst/>
          </a:prstGeom>
          <a:noFill/>
        </p:spPr>
        <p:txBody>
          <a:bodyPr wrap="none" rtlCol="0">
            <a:spAutoFit/>
          </a:bodyPr>
          <a:lstStyle/>
          <a:p>
            <a:r>
              <a:rPr lang="en-US" sz="2800" dirty="0">
                <a:solidFill>
                  <a:schemeClr val="accent6"/>
                </a:solidFill>
                <a:latin typeface="Arial Nova Cond" panose="020B0506020202020204" pitchFamily="34" charset="0"/>
                <a:cs typeface="Arial" panose="020B0604020202020204" pitchFamily="34" charset="0"/>
              </a:rPr>
              <a:t>BB</a:t>
            </a:r>
          </a:p>
        </p:txBody>
      </p:sp>
      <p:sp>
        <p:nvSpPr>
          <p:cNvPr id="11" name="TextBox 10">
            <a:extLst>
              <a:ext uri="{FF2B5EF4-FFF2-40B4-BE49-F238E27FC236}">
                <a16:creationId xmlns:a16="http://schemas.microsoft.com/office/drawing/2014/main" id="{A8BF7C52-F853-4724-89EE-CEAAD9F37407}"/>
              </a:ext>
            </a:extLst>
          </p:cNvPr>
          <p:cNvSpPr txBox="1"/>
          <p:nvPr/>
        </p:nvSpPr>
        <p:spPr>
          <a:xfrm>
            <a:off x="716596" y="5870492"/>
            <a:ext cx="862737" cy="584775"/>
          </a:xfrm>
          <a:prstGeom prst="rect">
            <a:avLst/>
          </a:prstGeom>
          <a:noFill/>
        </p:spPr>
        <p:txBody>
          <a:bodyPr wrap="none" rtlCol="0">
            <a:spAutoFit/>
          </a:bodyPr>
          <a:lstStyle/>
          <a:p>
            <a:r>
              <a:rPr lang="en-US" sz="3200" dirty="0">
                <a:solidFill>
                  <a:schemeClr val="accent1"/>
                </a:solidFill>
                <a:latin typeface="Arial Nova Cond" panose="020B0506020202020204" pitchFamily="34" charset="0"/>
                <a:cs typeface="Arial" panose="020B0604020202020204" pitchFamily="34" charset="0"/>
              </a:rPr>
              <a:t>AAA</a:t>
            </a:r>
          </a:p>
        </p:txBody>
      </p:sp>
      <p:sp>
        <p:nvSpPr>
          <p:cNvPr id="12" name="TextBox 11">
            <a:extLst>
              <a:ext uri="{FF2B5EF4-FFF2-40B4-BE49-F238E27FC236}">
                <a16:creationId xmlns:a16="http://schemas.microsoft.com/office/drawing/2014/main" id="{AD884679-CD45-4BEC-A586-43AA8916F173}"/>
              </a:ext>
            </a:extLst>
          </p:cNvPr>
          <p:cNvSpPr txBox="1"/>
          <p:nvPr/>
        </p:nvSpPr>
        <p:spPr>
          <a:xfrm>
            <a:off x="1697989" y="5858202"/>
            <a:ext cx="939681" cy="584775"/>
          </a:xfrm>
          <a:prstGeom prst="rect">
            <a:avLst/>
          </a:prstGeom>
          <a:noFill/>
        </p:spPr>
        <p:txBody>
          <a:bodyPr wrap="square" rtlCol="0">
            <a:spAutoFit/>
          </a:bodyPr>
          <a:lstStyle/>
          <a:p>
            <a:r>
              <a:rPr lang="en-US" sz="3200" dirty="0">
                <a:solidFill>
                  <a:schemeClr val="accent1"/>
                </a:solidFill>
                <a:latin typeface="Arial Nova Cond" panose="020B0506020202020204" pitchFamily="34" charset="0"/>
                <a:cs typeface="Arial" panose="020B0604020202020204" pitchFamily="34" charset="0"/>
              </a:rPr>
              <a:t>AA</a:t>
            </a:r>
            <a:r>
              <a:rPr lang="en-US" sz="3200" dirty="0">
                <a:solidFill>
                  <a:schemeClr val="accent6"/>
                </a:solidFill>
                <a:latin typeface="Arial Nova Cond" panose="020B0506020202020204" pitchFamily="34" charset="0"/>
                <a:cs typeface="Arial" panose="020B0604020202020204" pitchFamily="34" charset="0"/>
              </a:rPr>
              <a:t>B</a:t>
            </a:r>
          </a:p>
        </p:txBody>
      </p:sp>
      <p:sp>
        <p:nvSpPr>
          <p:cNvPr id="13" name="TextBox 12">
            <a:extLst>
              <a:ext uri="{FF2B5EF4-FFF2-40B4-BE49-F238E27FC236}">
                <a16:creationId xmlns:a16="http://schemas.microsoft.com/office/drawing/2014/main" id="{77823EC2-1735-47A8-A72A-C05273937875}"/>
              </a:ext>
            </a:extLst>
          </p:cNvPr>
          <p:cNvSpPr txBox="1"/>
          <p:nvPr/>
        </p:nvSpPr>
        <p:spPr>
          <a:xfrm>
            <a:off x="2651021" y="5949804"/>
            <a:ext cx="939681" cy="461665"/>
          </a:xfrm>
          <a:prstGeom prst="rect">
            <a:avLst/>
          </a:prstGeom>
          <a:noFill/>
        </p:spPr>
        <p:txBody>
          <a:bodyPr wrap="square" rtlCol="0">
            <a:spAutoFit/>
          </a:bodyPr>
          <a:lstStyle/>
          <a:p>
            <a:r>
              <a:rPr lang="en-US" sz="2400" dirty="0">
                <a:solidFill>
                  <a:schemeClr val="accent1"/>
                </a:solidFill>
                <a:latin typeface="Arial Nova Cond" panose="020B0506020202020204" pitchFamily="34" charset="0"/>
                <a:cs typeface="Arial" panose="020B0604020202020204" pitchFamily="34" charset="0"/>
              </a:rPr>
              <a:t>A</a:t>
            </a:r>
            <a:r>
              <a:rPr lang="en-US" sz="2400" dirty="0">
                <a:solidFill>
                  <a:schemeClr val="accent6"/>
                </a:solidFill>
                <a:latin typeface="Arial Nova Cond" panose="020B0506020202020204" pitchFamily="34" charset="0"/>
                <a:cs typeface="Arial" panose="020B0604020202020204" pitchFamily="34" charset="0"/>
              </a:rPr>
              <a:t>BB</a:t>
            </a:r>
          </a:p>
        </p:txBody>
      </p:sp>
      <p:sp>
        <p:nvSpPr>
          <p:cNvPr id="14" name="TextBox 13">
            <a:extLst>
              <a:ext uri="{FF2B5EF4-FFF2-40B4-BE49-F238E27FC236}">
                <a16:creationId xmlns:a16="http://schemas.microsoft.com/office/drawing/2014/main" id="{C6F87344-17DA-4B67-8FE2-A7C5C1FE4A50}"/>
              </a:ext>
            </a:extLst>
          </p:cNvPr>
          <p:cNvSpPr txBox="1"/>
          <p:nvPr/>
        </p:nvSpPr>
        <p:spPr>
          <a:xfrm>
            <a:off x="1163008" y="6334780"/>
            <a:ext cx="639919" cy="338554"/>
          </a:xfrm>
          <a:prstGeom prst="rect">
            <a:avLst/>
          </a:prstGeom>
          <a:noFill/>
        </p:spPr>
        <p:txBody>
          <a:bodyPr wrap="none" rtlCol="0">
            <a:spAutoFit/>
          </a:bodyPr>
          <a:lstStyle/>
          <a:p>
            <a:r>
              <a:rPr lang="en-US" sz="1600" dirty="0">
                <a:solidFill>
                  <a:schemeClr val="accent1"/>
                </a:solidFill>
                <a:latin typeface="Arial Nova Cond" panose="020B0506020202020204" pitchFamily="34" charset="0"/>
                <a:cs typeface="Arial" panose="020B0604020202020204" pitchFamily="34" charset="0"/>
              </a:rPr>
              <a:t>AAAA</a:t>
            </a:r>
          </a:p>
        </p:txBody>
      </p:sp>
      <p:sp>
        <p:nvSpPr>
          <p:cNvPr id="15" name="TextBox 14">
            <a:extLst>
              <a:ext uri="{FF2B5EF4-FFF2-40B4-BE49-F238E27FC236}">
                <a16:creationId xmlns:a16="http://schemas.microsoft.com/office/drawing/2014/main" id="{E761E3F4-5A32-4C9D-A756-C4C98F2347DC}"/>
              </a:ext>
            </a:extLst>
          </p:cNvPr>
          <p:cNvSpPr txBox="1"/>
          <p:nvPr/>
        </p:nvSpPr>
        <p:spPr>
          <a:xfrm>
            <a:off x="1760417" y="6334780"/>
            <a:ext cx="639919" cy="338554"/>
          </a:xfrm>
          <a:prstGeom prst="rect">
            <a:avLst/>
          </a:prstGeom>
          <a:noFill/>
        </p:spPr>
        <p:txBody>
          <a:bodyPr wrap="none" rtlCol="0">
            <a:spAutoFit/>
          </a:bodyPr>
          <a:lstStyle/>
          <a:p>
            <a:r>
              <a:rPr lang="en-US" sz="1600" dirty="0">
                <a:solidFill>
                  <a:schemeClr val="accent1"/>
                </a:solidFill>
                <a:latin typeface="Arial Nova Cond" panose="020B0506020202020204" pitchFamily="34" charset="0"/>
                <a:cs typeface="Arial" panose="020B0604020202020204" pitchFamily="34" charset="0"/>
              </a:rPr>
              <a:t>AAA</a:t>
            </a:r>
            <a:r>
              <a:rPr lang="en-US" sz="1600" dirty="0">
                <a:solidFill>
                  <a:schemeClr val="accent6"/>
                </a:solidFill>
                <a:latin typeface="Arial Nova Cond" panose="020B0506020202020204" pitchFamily="34" charset="0"/>
                <a:cs typeface="Arial" panose="020B0604020202020204" pitchFamily="34" charset="0"/>
              </a:rPr>
              <a:t>B</a:t>
            </a:r>
          </a:p>
        </p:txBody>
      </p:sp>
      <p:sp>
        <p:nvSpPr>
          <p:cNvPr id="16" name="TextBox 15">
            <a:extLst>
              <a:ext uri="{FF2B5EF4-FFF2-40B4-BE49-F238E27FC236}">
                <a16:creationId xmlns:a16="http://schemas.microsoft.com/office/drawing/2014/main" id="{71B9E48E-CF8F-4B19-87A1-0B50CB89A120}"/>
              </a:ext>
            </a:extLst>
          </p:cNvPr>
          <p:cNvSpPr txBox="1"/>
          <p:nvPr/>
        </p:nvSpPr>
        <p:spPr>
          <a:xfrm>
            <a:off x="2355600" y="6319216"/>
            <a:ext cx="639919" cy="338554"/>
          </a:xfrm>
          <a:prstGeom prst="rect">
            <a:avLst/>
          </a:prstGeom>
          <a:noFill/>
        </p:spPr>
        <p:txBody>
          <a:bodyPr wrap="square" rtlCol="0">
            <a:spAutoFit/>
          </a:bodyPr>
          <a:lstStyle/>
          <a:p>
            <a:r>
              <a:rPr lang="en-US" sz="1600" dirty="0">
                <a:solidFill>
                  <a:schemeClr val="accent1"/>
                </a:solidFill>
                <a:latin typeface="Arial Nova Cond" panose="020B0506020202020204" pitchFamily="34" charset="0"/>
                <a:cs typeface="Arial" panose="020B0604020202020204" pitchFamily="34" charset="0"/>
              </a:rPr>
              <a:t>AA</a:t>
            </a:r>
            <a:r>
              <a:rPr lang="en-US" sz="1600" dirty="0">
                <a:solidFill>
                  <a:schemeClr val="accent6"/>
                </a:solidFill>
                <a:latin typeface="Arial Nova Cond" panose="020B0506020202020204" pitchFamily="34" charset="0"/>
                <a:cs typeface="Arial" panose="020B0604020202020204" pitchFamily="34" charset="0"/>
              </a:rPr>
              <a:t>BB</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A6CB9FF0-EF76-4C09-8041-D266C8BBD516}"/>
                  </a:ext>
                </a:extLst>
              </p14:cNvPr>
              <p14:cNvContentPartPr/>
              <p14:nvPr/>
            </p14:nvContentPartPr>
            <p14:xfrm>
              <a:off x="1172469" y="5286887"/>
              <a:ext cx="1770120" cy="662917"/>
            </p14:xfrm>
          </p:contentPart>
        </mc:Choice>
        <mc:Fallback xmlns="">
          <p:pic>
            <p:nvPicPr>
              <p:cNvPr id="17" name="Ink 16">
                <a:extLst>
                  <a:ext uri="{FF2B5EF4-FFF2-40B4-BE49-F238E27FC236}">
                    <a16:creationId xmlns:a16="http://schemas.microsoft.com/office/drawing/2014/main" id="{A6CB9FF0-EF76-4C09-8041-D266C8BBD516}"/>
                  </a:ext>
                </a:extLst>
              </p:cNvPr>
              <p:cNvPicPr/>
              <p:nvPr/>
            </p:nvPicPr>
            <p:blipFill>
              <a:blip r:embed="rId4"/>
              <a:stretch>
                <a:fillRect/>
              </a:stretch>
            </p:blipFill>
            <p:spPr>
              <a:xfrm>
                <a:off x="1136469" y="5251239"/>
                <a:ext cx="1841760" cy="707568"/>
              </a:xfrm>
              <a:prstGeom prst="rect">
                <a:avLst/>
              </a:prstGeom>
            </p:spPr>
          </p:pic>
        </mc:Fallback>
      </mc:AlternateContent>
      <p:sp>
        <p:nvSpPr>
          <p:cNvPr id="18" name="TextBox 17">
            <a:extLst>
              <a:ext uri="{FF2B5EF4-FFF2-40B4-BE49-F238E27FC236}">
                <a16:creationId xmlns:a16="http://schemas.microsoft.com/office/drawing/2014/main" id="{5078EEC8-29BF-45AD-8581-4D5CCA1B258C}"/>
              </a:ext>
            </a:extLst>
          </p:cNvPr>
          <p:cNvSpPr txBox="1"/>
          <p:nvPr/>
        </p:nvSpPr>
        <p:spPr>
          <a:xfrm>
            <a:off x="648697" y="6334780"/>
            <a:ext cx="582211" cy="523220"/>
          </a:xfrm>
          <a:prstGeom prst="rect">
            <a:avLst/>
          </a:prstGeom>
          <a:noFill/>
        </p:spPr>
        <p:txBody>
          <a:bodyPr wrap="none" rtlCol="0">
            <a:spAutoFit/>
          </a:bodyPr>
          <a:lstStyle/>
          <a:p>
            <a:r>
              <a:rPr lang="en-US" sz="2800" dirty="0">
                <a:solidFill>
                  <a:schemeClr val="accent1"/>
                </a:solidFill>
                <a:latin typeface="Arial Nova Cond" panose="020B0506020202020204" pitchFamily="34" charset="0"/>
                <a:cs typeface="Arial" panose="020B0604020202020204" pitchFamily="34" charset="0"/>
              </a:rPr>
              <a:t>AA</a:t>
            </a:r>
          </a:p>
        </p:txBody>
      </p:sp>
      <p:sp>
        <p:nvSpPr>
          <p:cNvPr id="20" name="TextBox 19">
            <a:extLst>
              <a:ext uri="{FF2B5EF4-FFF2-40B4-BE49-F238E27FC236}">
                <a16:creationId xmlns:a16="http://schemas.microsoft.com/office/drawing/2014/main" id="{EB44EAEB-212A-4C38-B38B-7692EBEC2279}"/>
              </a:ext>
            </a:extLst>
          </p:cNvPr>
          <p:cNvSpPr txBox="1"/>
          <p:nvPr/>
        </p:nvSpPr>
        <p:spPr>
          <a:xfrm>
            <a:off x="2898619" y="6334780"/>
            <a:ext cx="585417" cy="523220"/>
          </a:xfrm>
          <a:prstGeom prst="rect">
            <a:avLst/>
          </a:prstGeom>
          <a:noFill/>
        </p:spPr>
        <p:txBody>
          <a:bodyPr wrap="none" rtlCol="0">
            <a:spAutoFit/>
          </a:bodyPr>
          <a:lstStyle/>
          <a:p>
            <a:r>
              <a:rPr lang="en-US" sz="2800" dirty="0">
                <a:solidFill>
                  <a:schemeClr val="accent6"/>
                </a:solidFill>
                <a:latin typeface="Arial Nova Cond" panose="020B0506020202020204" pitchFamily="34" charset="0"/>
                <a:cs typeface="Arial" panose="020B0604020202020204" pitchFamily="34" charset="0"/>
              </a:rPr>
              <a:t>BB</a:t>
            </a:r>
          </a:p>
        </p:txBody>
      </p:sp>
      <p:sp>
        <p:nvSpPr>
          <p:cNvPr id="23" name="TextBox 22">
            <a:extLst>
              <a:ext uri="{FF2B5EF4-FFF2-40B4-BE49-F238E27FC236}">
                <a16:creationId xmlns:a16="http://schemas.microsoft.com/office/drawing/2014/main" id="{1820C48A-2A88-4186-B5A0-ABAC8BF09643}"/>
              </a:ext>
            </a:extLst>
          </p:cNvPr>
          <p:cNvSpPr txBox="1"/>
          <p:nvPr/>
        </p:nvSpPr>
        <p:spPr>
          <a:xfrm>
            <a:off x="485407" y="1161096"/>
            <a:ext cx="3199391" cy="461665"/>
          </a:xfrm>
          <a:prstGeom prst="rect">
            <a:avLst/>
          </a:prstGeom>
          <a:noFill/>
        </p:spPr>
        <p:txBody>
          <a:bodyPr wrap="square" rtlCol="0">
            <a:spAutoFit/>
          </a:bodyPr>
          <a:lstStyle/>
          <a:p>
            <a:pPr algn="ctr"/>
            <a:r>
              <a:rPr lang="en-US" sz="2400" i="1" dirty="0"/>
              <a:t>Musa</a:t>
            </a:r>
            <a:r>
              <a:rPr lang="en-US" sz="2400" dirty="0"/>
              <a:t> ancestor</a:t>
            </a:r>
          </a:p>
        </p:txBody>
      </p:sp>
      <p:sp>
        <p:nvSpPr>
          <p:cNvPr id="3" name="Rectangle 2">
            <a:extLst>
              <a:ext uri="{FF2B5EF4-FFF2-40B4-BE49-F238E27FC236}">
                <a16:creationId xmlns:a16="http://schemas.microsoft.com/office/drawing/2014/main" id="{44565D2A-D8DA-480C-9E0F-0F3B40DD11D4}"/>
              </a:ext>
            </a:extLst>
          </p:cNvPr>
          <p:cNvSpPr/>
          <p:nvPr/>
        </p:nvSpPr>
        <p:spPr>
          <a:xfrm>
            <a:off x="4694700" y="926607"/>
            <a:ext cx="2956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F72B4AE-F88A-4791-AD38-F794C4187309}"/>
              </a:ext>
            </a:extLst>
          </p:cNvPr>
          <p:cNvSpPr txBox="1"/>
          <p:nvPr/>
        </p:nvSpPr>
        <p:spPr>
          <a:xfrm>
            <a:off x="3859284" y="808629"/>
            <a:ext cx="3199391" cy="461665"/>
          </a:xfrm>
          <a:prstGeom prst="rect">
            <a:avLst/>
          </a:prstGeom>
          <a:noFill/>
        </p:spPr>
        <p:txBody>
          <a:bodyPr wrap="square" rtlCol="0">
            <a:spAutoFit/>
          </a:bodyPr>
          <a:lstStyle/>
          <a:p>
            <a:pPr algn="ctr"/>
            <a:r>
              <a:rPr lang="en-US" sz="2400" i="1" dirty="0" err="1"/>
              <a:t>Badnavirus</a:t>
            </a:r>
            <a:r>
              <a:rPr lang="en-US" sz="2400" dirty="0"/>
              <a:t> ancestor</a:t>
            </a:r>
          </a:p>
        </p:txBody>
      </p:sp>
      <p:grpSp>
        <p:nvGrpSpPr>
          <p:cNvPr id="5" name="Group 4">
            <a:extLst>
              <a:ext uri="{FF2B5EF4-FFF2-40B4-BE49-F238E27FC236}">
                <a16:creationId xmlns:a16="http://schemas.microsoft.com/office/drawing/2014/main" id="{B89DA33D-BE56-4FC5-83BD-1DB0E942FECA}"/>
              </a:ext>
            </a:extLst>
          </p:cNvPr>
          <p:cNvGrpSpPr/>
          <p:nvPr/>
        </p:nvGrpSpPr>
        <p:grpSpPr>
          <a:xfrm>
            <a:off x="4038667" y="1224609"/>
            <a:ext cx="3306796" cy="5565981"/>
            <a:chOff x="3607683" y="1224609"/>
            <a:chExt cx="3306796" cy="5565981"/>
          </a:xfrm>
        </p:grpSpPr>
        <p:grpSp>
          <p:nvGrpSpPr>
            <p:cNvPr id="4" name="Group 3">
              <a:extLst>
                <a:ext uri="{FF2B5EF4-FFF2-40B4-BE49-F238E27FC236}">
                  <a16:creationId xmlns:a16="http://schemas.microsoft.com/office/drawing/2014/main" id="{D4E983FE-4AA0-4979-9DA4-5A5A3570C267}"/>
                </a:ext>
              </a:extLst>
            </p:cNvPr>
            <p:cNvGrpSpPr/>
            <p:nvPr/>
          </p:nvGrpSpPr>
          <p:grpSpPr>
            <a:xfrm>
              <a:off x="3607683" y="1224609"/>
              <a:ext cx="3306796" cy="5565981"/>
              <a:chOff x="4073695" y="1388271"/>
              <a:chExt cx="3306796" cy="5565981"/>
            </a:xfrm>
          </p:grpSpPr>
          <p:pic>
            <p:nvPicPr>
              <p:cNvPr id="22" name="Picture 21">
                <a:extLst>
                  <a:ext uri="{FF2B5EF4-FFF2-40B4-BE49-F238E27FC236}">
                    <a16:creationId xmlns:a16="http://schemas.microsoft.com/office/drawing/2014/main" id="{E1BE1081-B5A6-4E31-8B46-AB5103E7DF75}"/>
                  </a:ext>
                </a:extLst>
              </p:cNvPr>
              <p:cNvPicPr>
                <a:picLocks noChangeAspect="1"/>
              </p:cNvPicPr>
              <p:nvPr/>
            </p:nvPicPr>
            <p:blipFill rotWithShape="1">
              <a:blip r:embed="rId5">
                <a:duotone>
                  <a:schemeClr val="accent4">
                    <a:shade val="45000"/>
                    <a:satMod val="135000"/>
                  </a:schemeClr>
                  <a:prstClr val="white"/>
                </a:duotone>
              </a:blip>
              <a:srcRect l="54458" t="6362" r="-15616" b="-1"/>
              <a:stretch/>
            </p:blipFill>
            <p:spPr>
              <a:xfrm>
                <a:off x="4263716" y="1388271"/>
                <a:ext cx="3116775" cy="5370359"/>
              </a:xfrm>
              <a:prstGeom prst="rect">
                <a:avLst/>
              </a:prstGeom>
            </p:spPr>
          </p:pic>
          <p:sp>
            <p:nvSpPr>
              <p:cNvPr id="25" name="Rectangle 24">
                <a:extLst>
                  <a:ext uri="{FF2B5EF4-FFF2-40B4-BE49-F238E27FC236}">
                    <a16:creationId xmlns:a16="http://schemas.microsoft.com/office/drawing/2014/main" id="{33120205-BF4B-44B7-B5E3-AB9927A9774E}"/>
                  </a:ext>
                </a:extLst>
              </p:cNvPr>
              <p:cNvSpPr/>
              <p:nvPr/>
            </p:nvSpPr>
            <p:spPr>
              <a:xfrm>
                <a:off x="4154536" y="2357667"/>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4D2112-7E96-44CA-976F-5701B09696CE}"/>
                  </a:ext>
                </a:extLst>
              </p:cNvPr>
              <p:cNvSpPr/>
              <p:nvPr/>
            </p:nvSpPr>
            <p:spPr>
              <a:xfrm>
                <a:off x="4175926" y="3563016"/>
                <a:ext cx="1018426" cy="1984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CF88271-BA12-498F-8947-685FD4CAB114}"/>
                  </a:ext>
                </a:extLst>
              </p:cNvPr>
              <p:cNvSpPr/>
              <p:nvPr/>
            </p:nvSpPr>
            <p:spPr>
              <a:xfrm>
                <a:off x="4073695" y="4744592"/>
                <a:ext cx="1018426" cy="1984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ADA65C-8D39-4EBF-99BD-6559D796A421}"/>
                  </a:ext>
                </a:extLst>
              </p:cNvPr>
              <p:cNvSpPr/>
              <p:nvPr/>
            </p:nvSpPr>
            <p:spPr>
              <a:xfrm>
                <a:off x="4803676" y="6202722"/>
                <a:ext cx="1643017" cy="75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AD7A914B-0B17-4081-8B08-1F7683565A5A}"/>
                </a:ext>
              </a:extLst>
            </p:cNvPr>
            <p:cNvSpPr/>
            <p:nvPr/>
          </p:nvSpPr>
          <p:spPr>
            <a:xfrm>
              <a:off x="3996363" y="2357667"/>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DFE8B6-27BD-45B4-8AAF-0375B65A15CF}"/>
                </a:ext>
              </a:extLst>
            </p:cNvPr>
            <p:cNvSpPr/>
            <p:nvPr/>
          </p:nvSpPr>
          <p:spPr>
            <a:xfrm>
              <a:off x="4858692" y="2358051"/>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328E22-0B32-4FFD-8209-852E301EDB8F}"/>
                </a:ext>
              </a:extLst>
            </p:cNvPr>
            <p:cNvSpPr/>
            <p:nvPr/>
          </p:nvSpPr>
          <p:spPr>
            <a:xfrm>
              <a:off x="5504618" y="2360061"/>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6893FF3-B02F-4EB0-B66D-6B6192A55F34}"/>
              </a:ext>
            </a:extLst>
          </p:cNvPr>
          <p:cNvSpPr txBox="1"/>
          <p:nvPr/>
        </p:nvSpPr>
        <p:spPr>
          <a:xfrm rot="16200000">
            <a:off x="3904819" y="2869505"/>
            <a:ext cx="1459751" cy="369332"/>
          </a:xfrm>
          <a:prstGeom prst="rect">
            <a:avLst/>
          </a:prstGeom>
          <a:noFill/>
        </p:spPr>
        <p:txBody>
          <a:bodyPr wrap="square" rtlCol="0">
            <a:spAutoFit/>
          </a:bodyPr>
          <a:lstStyle/>
          <a:p>
            <a:pPr algn="ctr"/>
            <a:r>
              <a:rPr lang="en-US" dirty="0"/>
              <a:t>BSV clade 2</a:t>
            </a:r>
          </a:p>
        </p:txBody>
      </p:sp>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3E641D53-52C9-4DF0-A4CF-FCBAEEAAEB3E}"/>
                  </a:ext>
                </a:extLst>
              </p14:cNvPr>
              <p14:cNvContentPartPr/>
              <p14:nvPr/>
            </p14:nvContentPartPr>
            <p14:xfrm>
              <a:off x="3497160" y="-493994"/>
              <a:ext cx="360" cy="360"/>
            </p14:xfrm>
          </p:contentPart>
        </mc:Choice>
        <mc:Fallback xmlns="">
          <p:pic>
            <p:nvPicPr>
              <p:cNvPr id="40" name="Ink 39">
                <a:extLst>
                  <a:ext uri="{FF2B5EF4-FFF2-40B4-BE49-F238E27FC236}">
                    <a16:creationId xmlns:a16="http://schemas.microsoft.com/office/drawing/2014/main" id="{3E641D53-52C9-4DF0-A4CF-FCBAEEAAEB3E}"/>
                  </a:ext>
                </a:extLst>
              </p:cNvPr>
              <p:cNvPicPr/>
              <p:nvPr/>
            </p:nvPicPr>
            <p:blipFill>
              <a:blip r:embed="rId7"/>
              <a:stretch>
                <a:fillRect/>
              </a:stretch>
            </p:blipFill>
            <p:spPr>
              <a:xfrm>
                <a:off x="3488520" y="-502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8" name="Ink 77">
                <a:extLst>
                  <a:ext uri="{FF2B5EF4-FFF2-40B4-BE49-F238E27FC236}">
                    <a16:creationId xmlns:a16="http://schemas.microsoft.com/office/drawing/2014/main" id="{936C4965-30BD-43A3-AB83-F89920265C93}"/>
                  </a:ext>
                </a:extLst>
              </p14:cNvPr>
              <p14:cNvContentPartPr/>
              <p14:nvPr/>
            </p14:nvContentPartPr>
            <p14:xfrm>
              <a:off x="1057177" y="2074966"/>
              <a:ext cx="1986120" cy="2765520"/>
            </p14:xfrm>
          </p:contentPart>
        </mc:Choice>
        <mc:Fallback xmlns="">
          <p:pic>
            <p:nvPicPr>
              <p:cNvPr id="78" name="Ink 77">
                <a:extLst>
                  <a:ext uri="{FF2B5EF4-FFF2-40B4-BE49-F238E27FC236}">
                    <a16:creationId xmlns:a16="http://schemas.microsoft.com/office/drawing/2014/main" id="{936C4965-30BD-43A3-AB83-F89920265C93}"/>
                  </a:ext>
                </a:extLst>
              </p:cNvPr>
              <p:cNvPicPr/>
              <p:nvPr/>
            </p:nvPicPr>
            <p:blipFill>
              <a:blip r:embed="rId9"/>
              <a:stretch>
                <a:fillRect/>
              </a:stretch>
            </p:blipFill>
            <p:spPr>
              <a:xfrm>
                <a:off x="1021177" y="2038966"/>
                <a:ext cx="2057760" cy="2837160"/>
              </a:xfrm>
              <a:prstGeom prst="rect">
                <a:avLst/>
              </a:prstGeom>
            </p:spPr>
          </p:pic>
        </mc:Fallback>
      </mc:AlternateContent>
      <p:sp>
        <p:nvSpPr>
          <p:cNvPr id="79" name="TextBox 78">
            <a:extLst>
              <a:ext uri="{FF2B5EF4-FFF2-40B4-BE49-F238E27FC236}">
                <a16:creationId xmlns:a16="http://schemas.microsoft.com/office/drawing/2014/main" id="{9A11AB15-27CF-4A65-889B-C971A0EA0C18}"/>
              </a:ext>
            </a:extLst>
          </p:cNvPr>
          <p:cNvSpPr txBox="1"/>
          <p:nvPr/>
        </p:nvSpPr>
        <p:spPr>
          <a:xfrm>
            <a:off x="6581528" y="2093490"/>
            <a:ext cx="5195781" cy="1384995"/>
          </a:xfrm>
          <a:prstGeom prst="rect">
            <a:avLst/>
          </a:prstGeom>
          <a:noFill/>
        </p:spPr>
        <p:txBody>
          <a:bodyPr wrap="none" rtlCol="0">
            <a:spAutoFit/>
          </a:bodyPr>
          <a:lstStyle/>
          <a:p>
            <a:r>
              <a:rPr lang="en-US" sz="2800" b="1" dirty="0"/>
              <a:t>Outcomes:</a:t>
            </a:r>
          </a:p>
          <a:p>
            <a:r>
              <a:rPr lang="en-US" sz="2800" dirty="0"/>
              <a:t>BSV clade 2: </a:t>
            </a:r>
          </a:p>
          <a:p>
            <a:r>
              <a:rPr lang="en-US" sz="2800" dirty="0"/>
              <a:t>integrated but </a:t>
            </a:r>
            <a:r>
              <a:rPr lang="en-US" sz="2800" dirty="0" err="1"/>
              <a:t>pseudogenized</a:t>
            </a:r>
            <a:endParaRPr lang="en-US" sz="2800" dirty="0"/>
          </a:p>
        </p:txBody>
      </p:sp>
      <p:sp>
        <p:nvSpPr>
          <p:cNvPr id="82" name="TextBox 81">
            <a:extLst>
              <a:ext uri="{FF2B5EF4-FFF2-40B4-BE49-F238E27FC236}">
                <a16:creationId xmlns:a16="http://schemas.microsoft.com/office/drawing/2014/main" id="{FBEBC71A-7AF1-4D1F-931B-96ABB8CBC3C0}"/>
              </a:ext>
            </a:extLst>
          </p:cNvPr>
          <p:cNvSpPr txBox="1"/>
          <p:nvPr/>
        </p:nvSpPr>
        <p:spPr>
          <a:xfrm>
            <a:off x="5525312" y="7177430"/>
            <a:ext cx="3538405" cy="1138773"/>
          </a:xfrm>
          <a:prstGeom prst="rect">
            <a:avLst/>
          </a:prstGeom>
          <a:noFill/>
        </p:spPr>
        <p:txBody>
          <a:bodyPr wrap="none" rtlCol="0">
            <a:spAutoFit/>
          </a:bodyPr>
          <a:lstStyle/>
          <a:p>
            <a:r>
              <a:rPr lang="en-US" sz="2000" b="1" dirty="0"/>
              <a:t>Outcomes:</a:t>
            </a:r>
          </a:p>
          <a:p>
            <a:r>
              <a:rPr lang="en-US" sz="2000" dirty="0"/>
              <a:t>BSV clade 2: </a:t>
            </a:r>
            <a:r>
              <a:rPr lang="en-US" sz="2000" dirty="0" err="1"/>
              <a:t>pseudogenized</a:t>
            </a:r>
            <a:endParaRPr lang="en-US" sz="2000" dirty="0"/>
          </a:p>
          <a:p>
            <a:r>
              <a:rPr lang="en-US" sz="2800" dirty="0">
                <a:solidFill>
                  <a:srgbClr val="7030A0"/>
                </a:solidFill>
              </a:rPr>
              <a:t>Inactive</a:t>
            </a:r>
            <a:endParaRPr lang="en-US" sz="2000" dirty="0">
              <a:solidFill>
                <a:srgbClr val="7030A0"/>
              </a:solidFill>
            </a:endParaRPr>
          </a:p>
        </p:txBody>
      </p:sp>
      <p:sp>
        <p:nvSpPr>
          <p:cNvPr id="91" name="Rectangle 90">
            <a:extLst>
              <a:ext uri="{FF2B5EF4-FFF2-40B4-BE49-F238E27FC236}">
                <a16:creationId xmlns:a16="http://schemas.microsoft.com/office/drawing/2014/main" id="{D0BF4082-756F-4D0F-9F2A-C05DB125EE5B}"/>
              </a:ext>
            </a:extLst>
          </p:cNvPr>
          <p:cNvSpPr/>
          <p:nvPr/>
        </p:nvSpPr>
        <p:spPr>
          <a:xfrm>
            <a:off x="5015967" y="2132399"/>
            <a:ext cx="1240957" cy="3916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90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ow To Kill Mealybugs: Get Rid Of Mealy Bugs [CONTROL GUIDE]">
            <a:extLst>
              <a:ext uri="{FF2B5EF4-FFF2-40B4-BE49-F238E27FC236}">
                <a16:creationId xmlns:a16="http://schemas.microsoft.com/office/drawing/2014/main" id="{E707CDFA-AA31-47B0-89D2-A04102641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624" y="1750177"/>
            <a:ext cx="5108732" cy="26840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CBDA7D4-B5C7-49CD-8F37-D41CAD524849}"/>
              </a:ext>
            </a:extLst>
          </p:cNvPr>
          <p:cNvSpPr txBox="1"/>
          <p:nvPr/>
        </p:nvSpPr>
        <p:spPr>
          <a:xfrm>
            <a:off x="923420" y="4763668"/>
            <a:ext cx="582211" cy="523220"/>
          </a:xfrm>
          <a:prstGeom prst="rect">
            <a:avLst/>
          </a:prstGeom>
          <a:noFill/>
        </p:spPr>
        <p:txBody>
          <a:bodyPr wrap="none" rtlCol="0">
            <a:spAutoFit/>
          </a:bodyPr>
          <a:lstStyle/>
          <a:p>
            <a:r>
              <a:rPr lang="en-US" sz="2800" dirty="0">
                <a:solidFill>
                  <a:schemeClr val="accent1"/>
                </a:solidFill>
                <a:latin typeface="Arial Nova Cond" panose="020B0506020202020204" pitchFamily="34" charset="0"/>
                <a:cs typeface="Arial" panose="020B0604020202020204" pitchFamily="34" charset="0"/>
              </a:rPr>
              <a:t>AA</a:t>
            </a:r>
          </a:p>
        </p:txBody>
      </p:sp>
      <p:sp>
        <p:nvSpPr>
          <p:cNvPr id="10" name="TextBox 9">
            <a:extLst>
              <a:ext uri="{FF2B5EF4-FFF2-40B4-BE49-F238E27FC236}">
                <a16:creationId xmlns:a16="http://schemas.microsoft.com/office/drawing/2014/main" id="{B4BA7EDA-17A5-4294-B27F-C8AE23A1FCE4}"/>
              </a:ext>
            </a:extLst>
          </p:cNvPr>
          <p:cNvSpPr txBox="1"/>
          <p:nvPr/>
        </p:nvSpPr>
        <p:spPr>
          <a:xfrm>
            <a:off x="2625442" y="4763668"/>
            <a:ext cx="585417" cy="523220"/>
          </a:xfrm>
          <a:prstGeom prst="rect">
            <a:avLst/>
          </a:prstGeom>
          <a:noFill/>
        </p:spPr>
        <p:txBody>
          <a:bodyPr wrap="none" rtlCol="0">
            <a:spAutoFit/>
          </a:bodyPr>
          <a:lstStyle/>
          <a:p>
            <a:r>
              <a:rPr lang="en-US" sz="2800" dirty="0">
                <a:solidFill>
                  <a:schemeClr val="accent6"/>
                </a:solidFill>
                <a:latin typeface="Arial Nova Cond" panose="020B0506020202020204" pitchFamily="34" charset="0"/>
                <a:cs typeface="Arial" panose="020B0604020202020204" pitchFamily="34" charset="0"/>
              </a:rPr>
              <a:t>BB</a:t>
            </a:r>
          </a:p>
        </p:txBody>
      </p:sp>
      <p:sp>
        <p:nvSpPr>
          <p:cNvPr id="11" name="TextBox 10">
            <a:extLst>
              <a:ext uri="{FF2B5EF4-FFF2-40B4-BE49-F238E27FC236}">
                <a16:creationId xmlns:a16="http://schemas.microsoft.com/office/drawing/2014/main" id="{A8BF7C52-F853-4724-89EE-CEAAD9F37407}"/>
              </a:ext>
            </a:extLst>
          </p:cNvPr>
          <p:cNvSpPr txBox="1"/>
          <p:nvPr/>
        </p:nvSpPr>
        <p:spPr>
          <a:xfrm>
            <a:off x="716596" y="5870492"/>
            <a:ext cx="862737" cy="584775"/>
          </a:xfrm>
          <a:prstGeom prst="rect">
            <a:avLst/>
          </a:prstGeom>
          <a:noFill/>
        </p:spPr>
        <p:txBody>
          <a:bodyPr wrap="none" rtlCol="0">
            <a:spAutoFit/>
          </a:bodyPr>
          <a:lstStyle/>
          <a:p>
            <a:r>
              <a:rPr lang="en-US" sz="3200" dirty="0">
                <a:solidFill>
                  <a:schemeClr val="accent1"/>
                </a:solidFill>
                <a:latin typeface="Arial Nova Cond" panose="020B0506020202020204" pitchFamily="34" charset="0"/>
                <a:cs typeface="Arial" panose="020B0604020202020204" pitchFamily="34" charset="0"/>
              </a:rPr>
              <a:t>AAA</a:t>
            </a:r>
          </a:p>
        </p:txBody>
      </p:sp>
      <p:sp>
        <p:nvSpPr>
          <p:cNvPr id="12" name="TextBox 11">
            <a:extLst>
              <a:ext uri="{FF2B5EF4-FFF2-40B4-BE49-F238E27FC236}">
                <a16:creationId xmlns:a16="http://schemas.microsoft.com/office/drawing/2014/main" id="{AD884679-CD45-4BEC-A586-43AA8916F173}"/>
              </a:ext>
            </a:extLst>
          </p:cNvPr>
          <p:cNvSpPr txBox="1"/>
          <p:nvPr/>
        </p:nvSpPr>
        <p:spPr>
          <a:xfrm>
            <a:off x="1697989" y="5858202"/>
            <a:ext cx="939681" cy="584775"/>
          </a:xfrm>
          <a:prstGeom prst="rect">
            <a:avLst/>
          </a:prstGeom>
          <a:noFill/>
        </p:spPr>
        <p:txBody>
          <a:bodyPr wrap="square" rtlCol="0">
            <a:spAutoFit/>
          </a:bodyPr>
          <a:lstStyle/>
          <a:p>
            <a:r>
              <a:rPr lang="en-US" sz="3200" dirty="0">
                <a:solidFill>
                  <a:schemeClr val="accent1"/>
                </a:solidFill>
                <a:latin typeface="Arial Nova Cond" panose="020B0506020202020204" pitchFamily="34" charset="0"/>
                <a:cs typeface="Arial" panose="020B0604020202020204" pitchFamily="34" charset="0"/>
              </a:rPr>
              <a:t>AA</a:t>
            </a:r>
            <a:r>
              <a:rPr lang="en-US" sz="3200" dirty="0">
                <a:solidFill>
                  <a:schemeClr val="accent6"/>
                </a:solidFill>
                <a:latin typeface="Arial Nova Cond" panose="020B0506020202020204" pitchFamily="34" charset="0"/>
                <a:cs typeface="Arial" panose="020B0604020202020204" pitchFamily="34" charset="0"/>
              </a:rPr>
              <a:t>B</a:t>
            </a:r>
          </a:p>
        </p:txBody>
      </p:sp>
      <p:sp>
        <p:nvSpPr>
          <p:cNvPr id="13" name="TextBox 12">
            <a:extLst>
              <a:ext uri="{FF2B5EF4-FFF2-40B4-BE49-F238E27FC236}">
                <a16:creationId xmlns:a16="http://schemas.microsoft.com/office/drawing/2014/main" id="{77823EC2-1735-47A8-A72A-C05273937875}"/>
              </a:ext>
            </a:extLst>
          </p:cNvPr>
          <p:cNvSpPr txBox="1"/>
          <p:nvPr/>
        </p:nvSpPr>
        <p:spPr>
          <a:xfrm>
            <a:off x="2651021" y="5949804"/>
            <a:ext cx="939681" cy="461665"/>
          </a:xfrm>
          <a:prstGeom prst="rect">
            <a:avLst/>
          </a:prstGeom>
          <a:noFill/>
        </p:spPr>
        <p:txBody>
          <a:bodyPr wrap="square" rtlCol="0">
            <a:spAutoFit/>
          </a:bodyPr>
          <a:lstStyle/>
          <a:p>
            <a:r>
              <a:rPr lang="en-US" sz="2400" dirty="0">
                <a:solidFill>
                  <a:schemeClr val="accent1"/>
                </a:solidFill>
                <a:latin typeface="Arial Nova Cond" panose="020B0506020202020204" pitchFamily="34" charset="0"/>
                <a:cs typeface="Arial" panose="020B0604020202020204" pitchFamily="34" charset="0"/>
              </a:rPr>
              <a:t>A</a:t>
            </a:r>
            <a:r>
              <a:rPr lang="en-US" sz="2400" dirty="0">
                <a:solidFill>
                  <a:schemeClr val="accent6"/>
                </a:solidFill>
                <a:latin typeface="Arial Nova Cond" panose="020B0506020202020204" pitchFamily="34" charset="0"/>
                <a:cs typeface="Arial" panose="020B0604020202020204" pitchFamily="34" charset="0"/>
              </a:rPr>
              <a:t>BB</a:t>
            </a:r>
          </a:p>
        </p:txBody>
      </p:sp>
      <p:sp>
        <p:nvSpPr>
          <p:cNvPr id="14" name="TextBox 13">
            <a:extLst>
              <a:ext uri="{FF2B5EF4-FFF2-40B4-BE49-F238E27FC236}">
                <a16:creationId xmlns:a16="http://schemas.microsoft.com/office/drawing/2014/main" id="{C6F87344-17DA-4B67-8FE2-A7C5C1FE4A50}"/>
              </a:ext>
            </a:extLst>
          </p:cNvPr>
          <p:cNvSpPr txBox="1"/>
          <p:nvPr/>
        </p:nvSpPr>
        <p:spPr>
          <a:xfrm>
            <a:off x="1163008" y="6334780"/>
            <a:ext cx="639919" cy="338554"/>
          </a:xfrm>
          <a:prstGeom prst="rect">
            <a:avLst/>
          </a:prstGeom>
          <a:noFill/>
        </p:spPr>
        <p:txBody>
          <a:bodyPr wrap="none" rtlCol="0">
            <a:spAutoFit/>
          </a:bodyPr>
          <a:lstStyle/>
          <a:p>
            <a:r>
              <a:rPr lang="en-US" sz="1600" dirty="0">
                <a:solidFill>
                  <a:schemeClr val="accent1"/>
                </a:solidFill>
                <a:latin typeface="Arial Nova Cond" panose="020B0506020202020204" pitchFamily="34" charset="0"/>
                <a:cs typeface="Arial" panose="020B0604020202020204" pitchFamily="34" charset="0"/>
              </a:rPr>
              <a:t>AAAA</a:t>
            </a:r>
          </a:p>
        </p:txBody>
      </p:sp>
      <p:sp>
        <p:nvSpPr>
          <p:cNvPr id="15" name="TextBox 14">
            <a:extLst>
              <a:ext uri="{FF2B5EF4-FFF2-40B4-BE49-F238E27FC236}">
                <a16:creationId xmlns:a16="http://schemas.microsoft.com/office/drawing/2014/main" id="{E761E3F4-5A32-4C9D-A756-C4C98F2347DC}"/>
              </a:ext>
            </a:extLst>
          </p:cNvPr>
          <p:cNvSpPr txBox="1"/>
          <p:nvPr/>
        </p:nvSpPr>
        <p:spPr>
          <a:xfrm>
            <a:off x="1760417" y="6334780"/>
            <a:ext cx="639919" cy="338554"/>
          </a:xfrm>
          <a:prstGeom prst="rect">
            <a:avLst/>
          </a:prstGeom>
          <a:noFill/>
        </p:spPr>
        <p:txBody>
          <a:bodyPr wrap="none" rtlCol="0">
            <a:spAutoFit/>
          </a:bodyPr>
          <a:lstStyle/>
          <a:p>
            <a:r>
              <a:rPr lang="en-US" sz="1600" dirty="0">
                <a:solidFill>
                  <a:schemeClr val="accent1"/>
                </a:solidFill>
                <a:latin typeface="Arial Nova Cond" panose="020B0506020202020204" pitchFamily="34" charset="0"/>
                <a:cs typeface="Arial" panose="020B0604020202020204" pitchFamily="34" charset="0"/>
              </a:rPr>
              <a:t>AAA</a:t>
            </a:r>
            <a:r>
              <a:rPr lang="en-US" sz="1600" dirty="0">
                <a:solidFill>
                  <a:schemeClr val="accent6"/>
                </a:solidFill>
                <a:latin typeface="Arial Nova Cond" panose="020B0506020202020204" pitchFamily="34" charset="0"/>
                <a:cs typeface="Arial" panose="020B0604020202020204" pitchFamily="34" charset="0"/>
              </a:rPr>
              <a:t>B</a:t>
            </a:r>
          </a:p>
        </p:txBody>
      </p:sp>
      <p:sp>
        <p:nvSpPr>
          <p:cNvPr id="16" name="TextBox 15">
            <a:extLst>
              <a:ext uri="{FF2B5EF4-FFF2-40B4-BE49-F238E27FC236}">
                <a16:creationId xmlns:a16="http://schemas.microsoft.com/office/drawing/2014/main" id="{71B9E48E-CF8F-4B19-87A1-0B50CB89A120}"/>
              </a:ext>
            </a:extLst>
          </p:cNvPr>
          <p:cNvSpPr txBox="1"/>
          <p:nvPr/>
        </p:nvSpPr>
        <p:spPr>
          <a:xfrm>
            <a:off x="2355600" y="6319216"/>
            <a:ext cx="639919" cy="338554"/>
          </a:xfrm>
          <a:prstGeom prst="rect">
            <a:avLst/>
          </a:prstGeom>
          <a:noFill/>
        </p:spPr>
        <p:txBody>
          <a:bodyPr wrap="square" rtlCol="0">
            <a:spAutoFit/>
          </a:bodyPr>
          <a:lstStyle/>
          <a:p>
            <a:r>
              <a:rPr lang="en-US" sz="1600" dirty="0">
                <a:solidFill>
                  <a:schemeClr val="accent1"/>
                </a:solidFill>
                <a:latin typeface="Arial Nova Cond" panose="020B0506020202020204" pitchFamily="34" charset="0"/>
                <a:cs typeface="Arial" panose="020B0604020202020204" pitchFamily="34" charset="0"/>
              </a:rPr>
              <a:t>AA</a:t>
            </a:r>
            <a:r>
              <a:rPr lang="en-US" sz="1600" dirty="0">
                <a:solidFill>
                  <a:schemeClr val="accent6"/>
                </a:solidFill>
                <a:latin typeface="Arial Nova Cond" panose="020B0506020202020204" pitchFamily="34" charset="0"/>
                <a:cs typeface="Arial" panose="020B0604020202020204" pitchFamily="34" charset="0"/>
              </a:rPr>
              <a:t>BB</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A6CB9FF0-EF76-4C09-8041-D266C8BBD516}"/>
                  </a:ext>
                </a:extLst>
              </p14:cNvPr>
              <p14:cNvContentPartPr/>
              <p14:nvPr/>
            </p14:nvContentPartPr>
            <p14:xfrm>
              <a:off x="1172469" y="5286887"/>
              <a:ext cx="1770120" cy="662917"/>
            </p14:xfrm>
          </p:contentPart>
        </mc:Choice>
        <mc:Fallback xmlns="">
          <p:pic>
            <p:nvPicPr>
              <p:cNvPr id="17" name="Ink 16">
                <a:extLst>
                  <a:ext uri="{FF2B5EF4-FFF2-40B4-BE49-F238E27FC236}">
                    <a16:creationId xmlns:a16="http://schemas.microsoft.com/office/drawing/2014/main" id="{A6CB9FF0-EF76-4C09-8041-D266C8BBD516}"/>
                  </a:ext>
                </a:extLst>
              </p:cNvPr>
              <p:cNvPicPr/>
              <p:nvPr/>
            </p:nvPicPr>
            <p:blipFill>
              <a:blip r:embed="rId4"/>
              <a:stretch>
                <a:fillRect/>
              </a:stretch>
            </p:blipFill>
            <p:spPr>
              <a:xfrm>
                <a:off x="1136469" y="5251239"/>
                <a:ext cx="1841760" cy="707568"/>
              </a:xfrm>
              <a:prstGeom prst="rect">
                <a:avLst/>
              </a:prstGeom>
            </p:spPr>
          </p:pic>
        </mc:Fallback>
      </mc:AlternateContent>
      <p:sp>
        <p:nvSpPr>
          <p:cNvPr id="18" name="TextBox 17">
            <a:extLst>
              <a:ext uri="{FF2B5EF4-FFF2-40B4-BE49-F238E27FC236}">
                <a16:creationId xmlns:a16="http://schemas.microsoft.com/office/drawing/2014/main" id="{5078EEC8-29BF-45AD-8581-4D5CCA1B258C}"/>
              </a:ext>
            </a:extLst>
          </p:cNvPr>
          <p:cNvSpPr txBox="1"/>
          <p:nvPr/>
        </p:nvSpPr>
        <p:spPr>
          <a:xfrm>
            <a:off x="648697" y="6334780"/>
            <a:ext cx="582211" cy="523220"/>
          </a:xfrm>
          <a:prstGeom prst="rect">
            <a:avLst/>
          </a:prstGeom>
          <a:noFill/>
        </p:spPr>
        <p:txBody>
          <a:bodyPr wrap="none" rtlCol="0">
            <a:spAutoFit/>
          </a:bodyPr>
          <a:lstStyle/>
          <a:p>
            <a:r>
              <a:rPr lang="en-US" sz="2800" dirty="0">
                <a:solidFill>
                  <a:schemeClr val="accent1"/>
                </a:solidFill>
                <a:latin typeface="Arial Nova Cond" panose="020B0506020202020204" pitchFamily="34" charset="0"/>
                <a:cs typeface="Arial" panose="020B0604020202020204" pitchFamily="34" charset="0"/>
              </a:rPr>
              <a:t>AA</a:t>
            </a:r>
          </a:p>
        </p:txBody>
      </p:sp>
      <p:sp>
        <p:nvSpPr>
          <p:cNvPr id="20" name="TextBox 19">
            <a:extLst>
              <a:ext uri="{FF2B5EF4-FFF2-40B4-BE49-F238E27FC236}">
                <a16:creationId xmlns:a16="http://schemas.microsoft.com/office/drawing/2014/main" id="{EB44EAEB-212A-4C38-B38B-7692EBEC2279}"/>
              </a:ext>
            </a:extLst>
          </p:cNvPr>
          <p:cNvSpPr txBox="1"/>
          <p:nvPr/>
        </p:nvSpPr>
        <p:spPr>
          <a:xfrm>
            <a:off x="2898619" y="6334780"/>
            <a:ext cx="585417" cy="523220"/>
          </a:xfrm>
          <a:prstGeom prst="rect">
            <a:avLst/>
          </a:prstGeom>
          <a:noFill/>
        </p:spPr>
        <p:txBody>
          <a:bodyPr wrap="none" rtlCol="0">
            <a:spAutoFit/>
          </a:bodyPr>
          <a:lstStyle/>
          <a:p>
            <a:r>
              <a:rPr lang="en-US" sz="2800" dirty="0">
                <a:solidFill>
                  <a:schemeClr val="accent6"/>
                </a:solidFill>
                <a:latin typeface="Arial Nova Cond" panose="020B0506020202020204" pitchFamily="34" charset="0"/>
                <a:cs typeface="Arial" panose="020B0604020202020204" pitchFamily="34" charset="0"/>
              </a:rPr>
              <a:t>BB</a:t>
            </a:r>
          </a:p>
        </p:txBody>
      </p:sp>
      <p:sp>
        <p:nvSpPr>
          <p:cNvPr id="23" name="TextBox 22">
            <a:extLst>
              <a:ext uri="{FF2B5EF4-FFF2-40B4-BE49-F238E27FC236}">
                <a16:creationId xmlns:a16="http://schemas.microsoft.com/office/drawing/2014/main" id="{1820C48A-2A88-4186-B5A0-ABAC8BF09643}"/>
              </a:ext>
            </a:extLst>
          </p:cNvPr>
          <p:cNvSpPr txBox="1"/>
          <p:nvPr/>
        </p:nvSpPr>
        <p:spPr>
          <a:xfrm>
            <a:off x="485407" y="1161096"/>
            <a:ext cx="3199391" cy="461665"/>
          </a:xfrm>
          <a:prstGeom prst="rect">
            <a:avLst/>
          </a:prstGeom>
          <a:noFill/>
        </p:spPr>
        <p:txBody>
          <a:bodyPr wrap="square" rtlCol="0">
            <a:spAutoFit/>
          </a:bodyPr>
          <a:lstStyle/>
          <a:p>
            <a:pPr algn="ctr"/>
            <a:r>
              <a:rPr lang="en-US" sz="2400" i="1" dirty="0"/>
              <a:t>Musa</a:t>
            </a:r>
            <a:r>
              <a:rPr lang="en-US" sz="2400" dirty="0"/>
              <a:t> ancestor</a:t>
            </a:r>
          </a:p>
        </p:txBody>
      </p:sp>
      <p:sp>
        <p:nvSpPr>
          <p:cNvPr id="3" name="Rectangle 2">
            <a:extLst>
              <a:ext uri="{FF2B5EF4-FFF2-40B4-BE49-F238E27FC236}">
                <a16:creationId xmlns:a16="http://schemas.microsoft.com/office/drawing/2014/main" id="{44565D2A-D8DA-480C-9E0F-0F3B40DD11D4}"/>
              </a:ext>
            </a:extLst>
          </p:cNvPr>
          <p:cNvSpPr/>
          <p:nvPr/>
        </p:nvSpPr>
        <p:spPr>
          <a:xfrm>
            <a:off x="4694700" y="926607"/>
            <a:ext cx="2956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F72B4AE-F88A-4791-AD38-F794C4187309}"/>
              </a:ext>
            </a:extLst>
          </p:cNvPr>
          <p:cNvSpPr txBox="1"/>
          <p:nvPr/>
        </p:nvSpPr>
        <p:spPr>
          <a:xfrm>
            <a:off x="3925616" y="762944"/>
            <a:ext cx="3199391" cy="461665"/>
          </a:xfrm>
          <a:prstGeom prst="rect">
            <a:avLst/>
          </a:prstGeom>
          <a:noFill/>
        </p:spPr>
        <p:txBody>
          <a:bodyPr wrap="square" rtlCol="0">
            <a:spAutoFit/>
          </a:bodyPr>
          <a:lstStyle/>
          <a:p>
            <a:pPr algn="ctr"/>
            <a:r>
              <a:rPr lang="en-US" sz="2400" i="1" dirty="0" err="1"/>
              <a:t>Badnavirus</a:t>
            </a:r>
            <a:r>
              <a:rPr lang="en-US" sz="2400" dirty="0"/>
              <a:t> ancestor</a:t>
            </a:r>
          </a:p>
        </p:txBody>
      </p:sp>
      <p:grpSp>
        <p:nvGrpSpPr>
          <p:cNvPr id="5" name="Group 4">
            <a:extLst>
              <a:ext uri="{FF2B5EF4-FFF2-40B4-BE49-F238E27FC236}">
                <a16:creationId xmlns:a16="http://schemas.microsoft.com/office/drawing/2014/main" id="{B89DA33D-BE56-4FC5-83BD-1DB0E942FECA}"/>
              </a:ext>
            </a:extLst>
          </p:cNvPr>
          <p:cNvGrpSpPr/>
          <p:nvPr/>
        </p:nvGrpSpPr>
        <p:grpSpPr>
          <a:xfrm>
            <a:off x="4038667" y="1224609"/>
            <a:ext cx="3306796" cy="5565981"/>
            <a:chOff x="3607683" y="1224609"/>
            <a:chExt cx="3306796" cy="5565981"/>
          </a:xfrm>
        </p:grpSpPr>
        <p:grpSp>
          <p:nvGrpSpPr>
            <p:cNvPr id="4" name="Group 3">
              <a:extLst>
                <a:ext uri="{FF2B5EF4-FFF2-40B4-BE49-F238E27FC236}">
                  <a16:creationId xmlns:a16="http://schemas.microsoft.com/office/drawing/2014/main" id="{D4E983FE-4AA0-4979-9DA4-5A5A3570C267}"/>
                </a:ext>
              </a:extLst>
            </p:cNvPr>
            <p:cNvGrpSpPr/>
            <p:nvPr/>
          </p:nvGrpSpPr>
          <p:grpSpPr>
            <a:xfrm>
              <a:off x="3607683" y="1224609"/>
              <a:ext cx="3306796" cy="5565981"/>
              <a:chOff x="4073695" y="1388271"/>
              <a:chExt cx="3306796" cy="5565981"/>
            </a:xfrm>
          </p:grpSpPr>
          <p:pic>
            <p:nvPicPr>
              <p:cNvPr id="22" name="Picture 21">
                <a:extLst>
                  <a:ext uri="{FF2B5EF4-FFF2-40B4-BE49-F238E27FC236}">
                    <a16:creationId xmlns:a16="http://schemas.microsoft.com/office/drawing/2014/main" id="{E1BE1081-B5A6-4E31-8B46-AB5103E7DF75}"/>
                  </a:ext>
                </a:extLst>
              </p:cNvPr>
              <p:cNvPicPr>
                <a:picLocks noChangeAspect="1"/>
              </p:cNvPicPr>
              <p:nvPr/>
            </p:nvPicPr>
            <p:blipFill rotWithShape="1">
              <a:blip r:embed="rId5">
                <a:duotone>
                  <a:schemeClr val="accent4">
                    <a:shade val="45000"/>
                    <a:satMod val="135000"/>
                  </a:schemeClr>
                  <a:prstClr val="white"/>
                </a:duotone>
              </a:blip>
              <a:srcRect l="54458" t="6362" r="-15616" b="-1"/>
              <a:stretch/>
            </p:blipFill>
            <p:spPr>
              <a:xfrm>
                <a:off x="4263716" y="1388271"/>
                <a:ext cx="3116775" cy="5370359"/>
              </a:xfrm>
              <a:prstGeom prst="rect">
                <a:avLst/>
              </a:prstGeom>
            </p:spPr>
          </p:pic>
          <p:sp>
            <p:nvSpPr>
              <p:cNvPr id="25" name="Rectangle 24">
                <a:extLst>
                  <a:ext uri="{FF2B5EF4-FFF2-40B4-BE49-F238E27FC236}">
                    <a16:creationId xmlns:a16="http://schemas.microsoft.com/office/drawing/2014/main" id="{33120205-BF4B-44B7-B5E3-AB9927A9774E}"/>
                  </a:ext>
                </a:extLst>
              </p:cNvPr>
              <p:cNvSpPr/>
              <p:nvPr/>
            </p:nvSpPr>
            <p:spPr>
              <a:xfrm>
                <a:off x="4154536" y="2357667"/>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4D2112-7E96-44CA-976F-5701B09696CE}"/>
                  </a:ext>
                </a:extLst>
              </p:cNvPr>
              <p:cNvSpPr/>
              <p:nvPr/>
            </p:nvSpPr>
            <p:spPr>
              <a:xfrm>
                <a:off x="4175926" y="3563016"/>
                <a:ext cx="1018426" cy="1984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CF88271-BA12-498F-8947-685FD4CAB114}"/>
                  </a:ext>
                </a:extLst>
              </p:cNvPr>
              <p:cNvSpPr/>
              <p:nvPr/>
            </p:nvSpPr>
            <p:spPr>
              <a:xfrm>
                <a:off x="4073695" y="4744592"/>
                <a:ext cx="1018426" cy="1984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ADA65C-8D39-4EBF-99BD-6559D796A421}"/>
                  </a:ext>
                </a:extLst>
              </p:cNvPr>
              <p:cNvSpPr/>
              <p:nvPr/>
            </p:nvSpPr>
            <p:spPr>
              <a:xfrm>
                <a:off x="4803676" y="6202722"/>
                <a:ext cx="1643017" cy="75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AD7A914B-0B17-4081-8B08-1F7683565A5A}"/>
                </a:ext>
              </a:extLst>
            </p:cNvPr>
            <p:cNvSpPr/>
            <p:nvPr/>
          </p:nvSpPr>
          <p:spPr>
            <a:xfrm>
              <a:off x="3996363" y="2357667"/>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DFE8B6-27BD-45B4-8AAF-0375B65A15CF}"/>
                </a:ext>
              </a:extLst>
            </p:cNvPr>
            <p:cNvSpPr/>
            <p:nvPr/>
          </p:nvSpPr>
          <p:spPr>
            <a:xfrm>
              <a:off x="4858692" y="2358051"/>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328E22-0B32-4FFD-8209-852E301EDB8F}"/>
                </a:ext>
              </a:extLst>
            </p:cNvPr>
            <p:cNvSpPr/>
            <p:nvPr/>
          </p:nvSpPr>
          <p:spPr>
            <a:xfrm>
              <a:off x="5504618" y="2360061"/>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B49597DA-BF4F-4488-82C0-12ED7F4012C3}"/>
              </a:ext>
            </a:extLst>
          </p:cNvPr>
          <p:cNvSpPr txBox="1"/>
          <p:nvPr/>
        </p:nvSpPr>
        <p:spPr>
          <a:xfrm rot="16200000">
            <a:off x="4725219" y="2851820"/>
            <a:ext cx="1459751" cy="369332"/>
          </a:xfrm>
          <a:prstGeom prst="rect">
            <a:avLst/>
          </a:prstGeom>
          <a:noFill/>
        </p:spPr>
        <p:txBody>
          <a:bodyPr wrap="square" rtlCol="0">
            <a:spAutoFit/>
          </a:bodyPr>
          <a:lstStyle/>
          <a:p>
            <a:pPr algn="ctr"/>
            <a:r>
              <a:rPr lang="en-US" dirty="0"/>
              <a:t>BSV clade 1</a:t>
            </a:r>
          </a:p>
        </p:txBody>
      </p:sp>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3E641D53-52C9-4DF0-A4CF-FCBAEEAAEB3E}"/>
                  </a:ext>
                </a:extLst>
              </p14:cNvPr>
              <p14:cNvContentPartPr/>
              <p14:nvPr/>
            </p14:nvContentPartPr>
            <p14:xfrm>
              <a:off x="3497160" y="-493994"/>
              <a:ext cx="360" cy="360"/>
            </p14:xfrm>
          </p:contentPart>
        </mc:Choice>
        <mc:Fallback xmlns="">
          <p:pic>
            <p:nvPicPr>
              <p:cNvPr id="40" name="Ink 39">
                <a:extLst>
                  <a:ext uri="{FF2B5EF4-FFF2-40B4-BE49-F238E27FC236}">
                    <a16:creationId xmlns:a16="http://schemas.microsoft.com/office/drawing/2014/main" id="{3E641D53-52C9-4DF0-A4CF-FCBAEEAAEB3E}"/>
                  </a:ext>
                </a:extLst>
              </p:cNvPr>
              <p:cNvPicPr/>
              <p:nvPr/>
            </p:nvPicPr>
            <p:blipFill>
              <a:blip r:embed="rId7"/>
              <a:stretch>
                <a:fillRect/>
              </a:stretch>
            </p:blipFill>
            <p:spPr>
              <a:xfrm>
                <a:off x="3488520" y="-502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8" name="Ink 77">
                <a:extLst>
                  <a:ext uri="{FF2B5EF4-FFF2-40B4-BE49-F238E27FC236}">
                    <a16:creationId xmlns:a16="http://schemas.microsoft.com/office/drawing/2014/main" id="{936C4965-30BD-43A3-AB83-F89920265C93}"/>
                  </a:ext>
                </a:extLst>
              </p14:cNvPr>
              <p14:cNvContentPartPr/>
              <p14:nvPr/>
            </p14:nvContentPartPr>
            <p14:xfrm>
              <a:off x="1057177" y="2074966"/>
              <a:ext cx="1986120" cy="2765520"/>
            </p14:xfrm>
          </p:contentPart>
        </mc:Choice>
        <mc:Fallback xmlns="">
          <p:pic>
            <p:nvPicPr>
              <p:cNvPr id="78" name="Ink 77">
                <a:extLst>
                  <a:ext uri="{FF2B5EF4-FFF2-40B4-BE49-F238E27FC236}">
                    <a16:creationId xmlns:a16="http://schemas.microsoft.com/office/drawing/2014/main" id="{936C4965-30BD-43A3-AB83-F89920265C93}"/>
                  </a:ext>
                </a:extLst>
              </p:cNvPr>
              <p:cNvPicPr/>
              <p:nvPr/>
            </p:nvPicPr>
            <p:blipFill>
              <a:blip r:embed="rId9"/>
              <a:stretch>
                <a:fillRect/>
              </a:stretch>
            </p:blipFill>
            <p:spPr>
              <a:xfrm>
                <a:off x="1021177" y="2038966"/>
                <a:ext cx="2057760" cy="2837160"/>
              </a:xfrm>
              <a:prstGeom prst="rect">
                <a:avLst/>
              </a:prstGeom>
            </p:spPr>
          </p:pic>
        </mc:Fallback>
      </mc:AlternateContent>
      <p:sp>
        <p:nvSpPr>
          <p:cNvPr id="79" name="TextBox 78">
            <a:extLst>
              <a:ext uri="{FF2B5EF4-FFF2-40B4-BE49-F238E27FC236}">
                <a16:creationId xmlns:a16="http://schemas.microsoft.com/office/drawing/2014/main" id="{9A11AB15-27CF-4A65-889B-C971A0EA0C18}"/>
              </a:ext>
            </a:extLst>
          </p:cNvPr>
          <p:cNvSpPr txBox="1"/>
          <p:nvPr/>
        </p:nvSpPr>
        <p:spPr>
          <a:xfrm>
            <a:off x="7380122" y="1388272"/>
            <a:ext cx="2614947" cy="3108543"/>
          </a:xfrm>
          <a:prstGeom prst="rect">
            <a:avLst/>
          </a:prstGeom>
          <a:noFill/>
        </p:spPr>
        <p:txBody>
          <a:bodyPr wrap="none" rtlCol="0">
            <a:spAutoFit/>
          </a:bodyPr>
          <a:lstStyle/>
          <a:p>
            <a:r>
              <a:rPr lang="en-US" sz="2800" b="1" dirty="0"/>
              <a:t>Outcomes:</a:t>
            </a:r>
          </a:p>
          <a:p>
            <a:r>
              <a:rPr lang="en-US" sz="2800" dirty="0"/>
              <a:t>BSV clade 1: </a:t>
            </a:r>
          </a:p>
          <a:p>
            <a:endParaRPr lang="en-US" sz="2800" dirty="0"/>
          </a:p>
          <a:p>
            <a:r>
              <a:rPr lang="en-US" sz="2800" dirty="0"/>
              <a:t>Integrated and</a:t>
            </a:r>
          </a:p>
          <a:p>
            <a:endParaRPr lang="en-US" sz="2800" dirty="0">
              <a:solidFill>
                <a:srgbClr val="7030A0"/>
              </a:solidFill>
            </a:endParaRPr>
          </a:p>
          <a:p>
            <a:endParaRPr lang="en-US" sz="2800" dirty="0">
              <a:solidFill>
                <a:srgbClr val="7030A0"/>
              </a:solidFill>
            </a:endParaRPr>
          </a:p>
          <a:p>
            <a:endParaRPr lang="en-US" sz="2800" dirty="0">
              <a:solidFill>
                <a:srgbClr val="7030A0"/>
              </a:solidFill>
            </a:endParaRPr>
          </a:p>
        </p:txBody>
      </p:sp>
      <p:sp>
        <p:nvSpPr>
          <p:cNvPr id="82" name="TextBox 81">
            <a:extLst>
              <a:ext uri="{FF2B5EF4-FFF2-40B4-BE49-F238E27FC236}">
                <a16:creationId xmlns:a16="http://schemas.microsoft.com/office/drawing/2014/main" id="{FBEBC71A-7AF1-4D1F-931B-96ABB8CBC3C0}"/>
              </a:ext>
            </a:extLst>
          </p:cNvPr>
          <p:cNvSpPr txBox="1"/>
          <p:nvPr/>
        </p:nvSpPr>
        <p:spPr>
          <a:xfrm>
            <a:off x="5525312" y="7177430"/>
            <a:ext cx="3538405" cy="1138773"/>
          </a:xfrm>
          <a:prstGeom prst="rect">
            <a:avLst/>
          </a:prstGeom>
          <a:noFill/>
        </p:spPr>
        <p:txBody>
          <a:bodyPr wrap="none" rtlCol="0">
            <a:spAutoFit/>
          </a:bodyPr>
          <a:lstStyle/>
          <a:p>
            <a:r>
              <a:rPr lang="en-US" sz="2000" b="1" dirty="0"/>
              <a:t>Outcomes:</a:t>
            </a:r>
          </a:p>
          <a:p>
            <a:r>
              <a:rPr lang="en-US" sz="2000" dirty="0"/>
              <a:t>BSV clade 2: </a:t>
            </a:r>
            <a:r>
              <a:rPr lang="en-US" sz="2000" dirty="0" err="1"/>
              <a:t>pseudogenized</a:t>
            </a:r>
            <a:endParaRPr lang="en-US" sz="2000" dirty="0"/>
          </a:p>
          <a:p>
            <a:r>
              <a:rPr lang="en-US" sz="2800" dirty="0">
                <a:solidFill>
                  <a:srgbClr val="7030A0"/>
                </a:solidFill>
              </a:rPr>
              <a:t>Inactive</a:t>
            </a:r>
            <a:endParaRPr lang="en-US" sz="2000" dirty="0">
              <a:solidFill>
                <a:srgbClr val="7030A0"/>
              </a:solidFill>
            </a:endParaRPr>
          </a:p>
        </p:txBody>
      </p:sp>
      <p:sp>
        <p:nvSpPr>
          <p:cNvPr id="54" name="TextBox 53">
            <a:extLst>
              <a:ext uri="{FF2B5EF4-FFF2-40B4-BE49-F238E27FC236}">
                <a16:creationId xmlns:a16="http://schemas.microsoft.com/office/drawing/2014/main" id="{5CA63313-885B-4F6E-AE65-008514E56133}"/>
              </a:ext>
            </a:extLst>
          </p:cNvPr>
          <p:cNvSpPr txBox="1"/>
          <p:nvPr/>
        </p:nvSpPr>
        <p:spPr>
          <a:xfrm>
            <a:off x="200882" y="124182"/>
            <a:ext cx="5079789" cy="584775"/>
          </a:xfrm>
          <a:prstGeom prst="rect">
            <a:avLst/>
          </a:prstGeom>
          <a:noFill/>
        </p:spPr>
        <p:txBody>
          <a:bodyPr wrap="none" rtlCol="0">
            <a:spAutoFit/>
          </a:bodyPr>
          <a:lstStyle/>
          <a:p>
            <a:r>
              <a:rPr lang="en-US" sz="3200" dirty="0"/>
              <a:t>Evolution of BSV complex </a:t>
            </a:r>
          </a:p>
        </p:txBody>
      </p:sp>
      <p:sp>
        <p:nvSpPr>
          <p:cNvPr id="55" name="Rectangle 54">
            <a:extLst>
              <a:ext uri="{FF2B5EF4-FFF2-40B4-BE49-F238E27FC236}">
                <a16:creationId xmlns:a16="http://schemas.microsoft.com/office/drawing/2014/main" id="{D9C93242-36CC-4B15-94E5-0B712967BF5A}"/>
              </a:ext>
            </a:extLst>
          </p:cNvPr>
          <p:cNvSpPr/>
          <p:nvPr/>
        </p:nvSpPr>
        <p:spPr>
          <a:xfrm>
            <a:off x="5682636" y="1836138"/>
            <a:ext cx="386765" cy="420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41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ow To Kill Mealybugs: Get Rid Of Mealy Bugs [CONTROL GUIDE]">
            <a:extLst>
              <a:ext uri="{FF2B5EF4-FFF2-40B4-BE49-F238E27FC236}">
                <a16:creationId xmlns:a16="http://schemas.microsoft.com/office/drawing/2014/main" id="{E707CDFA-AA31-47B0-89D2-A04102641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624" y="1750177"/>
            <a:ext cx="5108732" cy="26840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CBDA7D4-B5C7-49CD-8F37-D41CAD524849}"/>
              </a:ext>
            </a:extLst>
          </p:cNvPr>
          <p:cNvSpPr txBox="1"/>
          <p:nvPr/>
        </p:nvSpPr>
        <p:spPr>
          <a:xfrm>
            <a:off x="923420" y="4763668"/>
            <a:ext cx="582211" cy="523220"/>
          </a:xfrm>
          <a:prstGeom prst="rect">
            <a:avLst/>
          </a:prstGeom>
          <a:noFill/>
        </p:spPr>
        <p:txBody>
          <a:bodyPr wrap="none" rtlCol="0">
            <a:spAutoFit/>
          </a:bodyPr>
          <a:lstStyle/>
          <a:p>
            <a:r>
              <a:rPr lang="en-US" sz="2800" dirty="0">
                <a:solidFill>
                  <a:schemeClr val="accent1"/>
                </a:solidFill>
                <a:latin typeface="Arial Nova Cond" panose="020B0506020202020204" pitchFamily="34" charset="0"/>
                <a:cs typeface="Arial" panose="020B0604020202020204" pitchFamily="34" charset="0"/>
              </a:rPr>
              <a:t>AA</a:t>
            </a:r>
          </a:p>
        </p:txBody>
      </p:sp>
      <p:sp>
        <p:nvSpPr>
          <p:cNvPr id="10" name="TextBox 9">
            <a:extLst>
              <a:ext uri="{FF2B5EF4-FFF2-40B4-BE49-F238E27FC236}">
                <a16:creationId xmlns:a16="http://schemas.microsoft.com/office/drawing/2014/main" id="{B4BA7EDA-17A5-4294-B27F-C8AE23A1FCE4}"/>
              </a:ext>
            </a:extLst>
          </p:cNvPr>
          <p:cNvSpPr txBox="1"/>
          <p:nvPr/>
        </p:nvSpPr>
        <p:spPr>
          <a:xfrm>
            <a:off x="2625442" y="4763668"/>
            <a:ext cx="585417" cy="523220"/>
          </a:xfrm>
          <a:prstGeom prst="rect">
            <a:avLst/>
          </a:prstGeom>
          <a:noFill/>
        </p:spPr>
        <p:txBody>
          <a:bodyPr wrap="none" rtlCol="0">
            <a:spAutoFit/>
          </a:bodyPr>
          <a:lstStyle/>
          <a:p>
            <a:r>
              <a:rPr lang="en-US" sz="2800" dirty="0">
                <a:solidFill>
                  <a:schemeClr val="accent6"/>
                </a:solidFill>
                <a:latin typeface="Arial Nova Cond" panose="020B0506020202020204" pitchFamily="34" charset="0"/>
                <a:cs typeface="Arial" panose="020B0604020202020204" pitchFamily="34" charset="0"/>
              </a:rPr>
              <a:t>BB</a:t>
            </a:r>
          </a:p>
        </p:txBody>
      </p:sp>
      <p:sp>
        <p:nvSpPr>
          <p:cNvPr id="11" name="TextBox 10">
            <a:extLst>
              <a:ext uri="{FF2B5EF4-FFF2-40B4-BE49-F238E27FC236}">
                <a16:creationId xmlns:a16="http://schemas.microsoft.com/office/drawing/2014/main" id="{A8BF7C52-F853-4724-89EE-CEAAD9F37407}"/>
              </a:ext>
            </a:extLst>
          </p:cNvPr>
          <p:cNvSpPr txBox="1"/>
          <p:nvPr/>
        </p:nvSpPr>
        <p:spPr>
          <a:xfrm>
            <a:off x="716596" y="5870492"/>
            <a:ext cx="862737" cy="584775"/>
          </a:xfrm>
          <a:prstGeom prst="rect">
            <a:avLst/>
          </a:prstGeom>
          <a:noFill/>
        </p:spPr>
        <p:txBody>
          <a:bodyPr wrap="none" rtlCol="0">
            <a:spAutoFit/>
          </a:bodyPr>
          <a:lstStyle/>
          <a:p>
            <a:r>
              <a:rPr lang="en-US" sz="3200" dirty="0">
                <a:solidFill>
                  <a:schemeClr val="accent1"/>
                </a:solidFill>
                <a:latin typeface="Arial Nova Cond" panose="020B0506020202020204" pitchFamily="34" charset="0"/>
                <a:cs typeface="Arial" panose="020B0604020202020204" pitchFamily="34" charset="0"/>
              </a:rPr>
              <a:t>AAA</a:t>
            </a:r>
          </a:p>
        </p:txBody>
      </p:sp>
      <p:sp>
        <p:nvSpPr>
          <p:cNvPr id="12" name="TextBox 11">
            <a:extLst>
              <a:ext uri="{FF2B5EF4-FFF2-40B4-BE49-F238E27FC236}">
                <a16:creationId xmlns:a16="http://schemas.microsoft.com/office/drawing/2014/main" id="{AD884679-CD45-4BEC-A586-43AA8916F173}"/>
              </a:ext>
            </a:extLst>
          </p:cNvPr>
          <p:cNvSpPr txBox="1"/>
          <p:nvPr/>
        </p:nvSpPr>
        <p:spPr>
          <a:xfrm>
            <a:off x="1697989" y="5858202"/>
            <a:ext cx="939681" cy="584775"/>
          </a:xfrm>
          <a:prstGeom prst="rect">
            <a:avLst/>
          </a:prstGeom>
          <a:noFill/>
        </p:spPr>
        <p:txBody>
          <a:bodyPr wrap="square" rtlCol="0">
            <a:spAutoFit/>
          </a:bodyPr>
          <a:lstStyle/>
          <a:p>
            <a:r>
              <a:rPr lang="en-US" sz="3200" dirty="0">
                <a:solidFill>
                  <a:schemeClr val="accent1"/>
                </a:solidFill>
                <a:latin typeface="Arial Nova Cond" panose="020B0506020202020204" pitchFamily="34" charset="0"/>
                <a:cs typeface="Arial" panose="020B0604020202020204" pitchFamily="34" charset="0"/>
              </a:rPr>
              <a:t>AA</a:t>
            </a:r>
            <a:r>
              <a:rPr lang="en-US" sz="3200" dirty="0">
                <a:solidFill>
                  <a:schemeClr val="accent6"/>
                </a:solidFill>
                <a:latin typeface="Arial Nova Cond" panose="020B0506020202020204" pitchFamily="34" charset="0"/>
                <a:cs typeface="Arial" panose="020B0604020202020204" pitchFamily="34" charset="0"/>
              </a:rPr>
              <a:t>B</a:t>
            </a:r>
          </a:p>
        </p:txBody>
      </p:sp>
      <p:sp>
        <p:nvSpPr>
          <p:cNvPr id="13" name="TextBox 12">
            <a:extLst>
              <a:ext uri="{FF2B5EF4-FFF2-40B4-BE49-F238E27FC236}">
                <a16:creationId xmlns:a16="http://schemas.microsoft.com/office/drawing/2014/main" id="{77823EC2-1735-47A8-A72A-C05273937875}"/>
              </a:ext>
            </a:extLst>
          </p:cNvPr>
          <p:cNvSpPr txBox="1"/>
          <p:nvPr/>
        </p:nvSpPr>
        <p:spPr>
          <a:xfrm>
            <a:off x="2651021" y="5949804"/>
            <a:ext cx="939681" cy="461665"/>
          </a:xfrm>
          <a:prstGeom prst="rect">
            <a:avLst/>
          </a:prstGeom>
          <a:noFill/>
        </p:spPr>
        <p:txBody>
          <a:bodyPr wrap="square" rtlCol="0">
            <a:spAutoFit/>
          </a:bodyPr>
          <a:lstStyle/>
          <a:p>
            <a:r>
              <a:rPr lang="en-US" sz="2400" dirty="0">
                <a:solidFill>
                  <a:schemeClr val="accent1"/>
                </a:solidFill>
                <a:latin typeface="Arial Nova Cond" panose="020B0506020202020204" pitchFamily="34" charset="0"/>
                <a:cs typeface="Arial" panose="020B0604020202020204" pitchFamily="34" charset="0"/>
              </a:rPr>
              <a:t>A</a:t>
            </a:r>
            <a:r>
              <a:rPr lang="en-US" sz="2400" dirty="0">
                <a:solidFill>
                  <a:schemeClr val="accent6"/>
                </a:solidFill>
                <a:latin typeface="Arial Nova Cond" panose="020B0506020202020204" pitchFamily="34" charset="0"/>
                <a:cs typeface="Arial" panose="020B0604020202020204" pitchFamily="34" charset="0"/>
              </a:rPr>
              <a:t>BB</a:t>
            </a:r>
          </a:p>
        </p:txBody>
      </p:sp>
      <p:sp>
        <p:nvSpPr>
          <p:cNvPr id="14" name="TextBox 13">
            <a:extLst>
              <a:ext uri="{FF2B5EF4-FFF2-40B4-BE49-F238E27FC236}">
                <a16:creationId xmlns:a16="http://schemas.microsoft.com/office/drawing/2014/main" id="{C6F87344-17DA-4B67-8FE2-A7C5C1FE4A50}"/>
              </a:ext>
            </a:extLst>
          </p:cNvPr>
          <p:cNvSpPr txBox="1"/>
          <p:nvPr/>
        </p:nvSpPr>
        <p:spPr>
          <a:xfrm>
            <a:off x="1163008" y="6334780"/>
            <a:ext cx="639919" cy="338554"/>
          </a:xfrm>
          <a:prstGeom prst="rect">
            <a:avLst/>
          </a:prstGeom>
          <a:noFill/>
        </p:spPr>
        <p:txBody>
          <a:bodyPr wrap="none" rtlCol="0">
            <a:spAutoFit/>
          </a:bodyPr>
          <a:lstStyle/>
          <a:p>
            <a:r>
              <a:rPr lang="en-US" sz="1600" dirty="0">
                <a:solidFill>
                  <a:schemeClr val="accent1"/>
                </a:solidFill>
                <a:latin typeface="Arial Nova Cond" panose="020B0506020202020204" pitchFamily="34" charset="0"/>
                <a:cs typeface="Arial" panose="020B0604020202020204" pitchFamily="34" charset="0"/>
              </a:rPr>
              <a:t>AAAA</a:t>
            </a:r>
          </a:p>
        </p:txBody>
      </p:sp>
      <p:sp>
        <p:nvSpPr>
          <p:cNvPr id="15" name="TextBox 14">
            <a:extLst>
              <a:ext uri="{FF2B5EF4-FFF2-40B4-BE49-F238E27FC236}">
                <a16:creationId xmlns:a16="http://schemas.microsoft.com/office/drawing/2014/main" id="{E761E3F4-5A32-4C9D-A756-C4C98F2347DC}"/>
              </a:ext>
            </a:extLst>
          </p:cNvPr>
          <p:cNvSpPr txBox="1"/>
          <p:nvPr/>
        </p:nvSpPr>
        <p:spPr>
          <a:xfrm>
            <a:off x="1760417" y="6334780"/>
            <a:ext cx="639919" cy="338554"/>
          </a:xfrm>
          <a:prstGeom prst="rect">
            <a:avLst/>
          </a:prstGeom>
          <a:noFill/>
        </p:spPr>
        <p:txBody>
          <a:bodyPr wrap="none" rtlCol="0">
            <a:spAutoFit/>
          </a:bodyPr>
          <a:lstStyle/>
          <a:p>
            <a:r>
              <a:rPr lang="en-US" sz="1600" dirty="0">
                <a:solidFill>
                  <a:schemeClr val="accent1"/>
                </a:solidFill>
                <a:latin typeface="Arial Nova Cond" panose="020B0506020202020204" pitchFamily="34" charset="0"/>
                <a:cs typeface="Arial" panose="020B0604020202020204" pitchFamily="34" charset="0"/>
              </a:rPr>
              <a:t>AAA</a:t>
            </a:r>
            <a:r>
              <a:rPr lang="en-US" sz="1600" dirty="0">
                <a:solidFill>
                  <a:schemeClr val="accent6"/>
                </a:solidFill>
                <a:latin typeface="Arial Nova Cond" panose="020B0506020202020204" pitchFamily="34" charset="0"/>
                <a:cs typeface="Arial" panose="020B0604020202020204" pitchFamily="34" charset="0"/>
              </a:rPr>
              <a:t>B</a:t>
            </a:r>
          </a:p>
        </p:txBody>
      </p:sp>
      <p:sp>
        <p:nvSpPr>
          <p:cNvPr id="16" name="TextBox 15">
            <a:extLst>
              <a:ext uri="{FF2B5EF4-FFF2-40B4-BE49-F238E27FC236}">
                <a16:creationId xmlns:a16="http://schemas.microsoft.com/office/drawing/2014/main" id="{71B9E48E-CF8F-4B19-87A1-0B50CB89A120}"/>
              </a:ext>
            </a:extLst>
          </p:cNvPr>
          <p:cNvSpPr txBox="1"/>
          <p:nvPr/>
        </p:nvSpPr>
        <p:spPr>
          <a:xfrm>
            <a:off x="2355600" y="6319216"/>
            <a:ext cx="639919" cy="338554"/>
          </a:xfrm>
          <a:prstGeom prst="rect">
            <a:avLst/>
          </a:prstGeom>
          <a:noFill/>
        </p:spPr>
        <p:txBody>
          <a:bodyPr wrap="square" rtlCol="0">
            <a:spAutoFit/>
          </a:bodyPr>
          <a:lstStyle/>
          <a:p>
            <a:r>
              <a:rPr lang="en-US" sz="1600" dirty="0">
                <a:solidFill>
                  <a:schemeClr val="accent1"/>
                </a:solidFill>
                <a:latin typeface="Arial Nova Cond" panose="020B0506020202020204" pitchFamily="34" charset="0"/>
                <a:cs typeface="Arial" panose="020B0604020202020204" pitchFamily="34" charset="0"/>
              </a:rPr>
              <a:t>AA</a:t>
            </a:r>
            <a:r>
              <a:rPr lang="en-US" sz="1600" dirty="0">
                <a:solidFill>
                  <a:schemeClr val="accent6"/>
                </a:solidFill>
                <a:latin typeface="Arial Nova Cond" panose="020B0506020202020204" pitchFamily="34" charset="0"/>
                <a:cs typeface="Arial" panose="020B0604020202020204" pitchFamily="34" charset="0"/>
              </a:rPr>
              <a:t>BB</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A6CB9FF0-EF76-4C09-8041-D266C8BBD516}"/>
                  </a:ext>
                </a:extLst>
              </p14:cNvPr>
              <p14:cNvContentPartPr/>
              <p14:nvPr/>
            </p14:nvContentPartPr>
            <p14:xfrm>
              <a:off x="1172469" y="5286887"/>
              <a:ext cx="1770120" cy="662917"/>
            </p14:xfrm>
          </p:contentPart>
        </mc:Choice>
        <mc:Fallback xmlns="">
          <p:pic>
            <p:nvPicPr>
              <p:cNvPr id="17" name="Ink 16">
                <a:extLst>
                  <a:ext uri="{FF2B5EF4-FFF2-40B4-BE49-F238E27FC236}">
                    <a16:creationId xmlns:a16="http://schemas.microsoft.com/office/drawing/2014/main" id="{A6CB9FF0-EF76-4C09-8041-D266C8BBD516}"/>
                  </a:ext>
                </a:extLst>
              </p:cNvPr>
              <p:cNvPicPr/>
              <p:nvPr/>
            </p:nvPicPr>
            <p:blipFill>
              <a:blip r:embed="rId4"/>
              <a:stretch>
                <a:fillRect/>
              </a:stretch>
            </p:blipFill>
            <p:spPr>
              <a:xfrm>
                <a:off x="1136469" y="5251239"/>
                <a:ext cx="1841760" cy="707568"/>
              </a:xfrm>
              <a:prstGeom prst="rect">
                <a:avLst/>
              </a:prstGeom>
            </p:spPr>
          </p:pic>
        </mc:Fallback>
      </mc:AlternateContent>
      <p:sp>
        <p:nvSpPr>
          <p:cNvPr id="18" name="TextBox 17">
            <a:extLst>
              <a:ext uri="{FF2B5EF4-FFF2-40B4-BE49-F238E27FC236}">
                <a16:creationId xmlns:a16="http://schemas.microsoft.com/office/drawing/2014/main" id="{5078EEC8-29BF-45AD-8581-4D5CCA1B258C}"/>
              </a:ext>
            </a:extLst>
          </p:cNvPr>
          <p:cNvSpPr txBox="1"/>
          <p:nvPr/>
        </p:nvSpPr>
        <p:spPr>
          <a:xfrm>
            <a:off x="648697" y="6334780"/>
            <a:ext cx="582211" cy="523220"/>
          </a:xfrm>
          <a:prstGeom prst="rect">
            <a:avLst/>
          </a:prstGeom>
          <a:noFill/>
        </p:spPr>
        <p:txBody>
          <a:bodyPr wrap="none" rtlCol="0">
            <a:spAutoFit/>
          </a:bodyPr>
          <a:lstStyle/>
          <a:p>
            <a:r>
              <a:rPr lang="en-US" sz="2800" dirty="0">
                <a:solidFill>
                  <a:schemeClr val="accent1"/>
                </a:solidFill>
                <a:latin typeface="Arial Nova Cond" panose="020B0506020202020204" pitchFamily="34" charset="0"/>
                <a:cs typeface="Arial" panose="020B0604020202020204" pitchFamily="34" charset="0"/>
              </a:rPr>
              <a:t>AA</a:t>
            </a:r>
          </a:p>
        </p:txBody>
      </p:sp>
      <p:sp>
        <p:nvSpPr>
          <p:cNvPr id="20" name="TextBox 19">
            <a:extLst>
              <a:ext uri="{FF2B5EF4-FFF2-40B4-BE49-F238E27FC236}">
                <a16:creationId xmlns:a16="http://schemas.microsoft.com/office/drawing/2014/main" id="{EB44EAEB-212A-4C38-B38B-7692EBEC2279}"/>
              </a:ext>
            </a:extLst>
          </p:cNvPr>
          <p:cNvSpPr txBox="1"/>
          <p:nvPr/>
        </p:nvSpPr>
        <p:spPr>
          <a:xfrm>
            <a:off x="2898619" y="6334780"/>
            <a:ext cx="585417" cy="523220"/>
          </a:xfrm>
          <a:prstGeom prst="rect">
            <a:avLst/>
          </a:prstGeom>
          <a:noFill/>
        </p:spPr>
        <p:txBody>
          <a:bodyPr wrap="none" rtlCol="0">
            <a:spAutoFit/>
          </a:bodyPr>
          <a:lstStyle/>
          <a:p>
            <a:r>
              <a:rPr lang="en-US" sz="2800" dirty="0">
                <a:solidFill>
                  <a:schemeClr val="accent6"/>
                </a:solidFill>
                <a:latin typeface="Arial Nova Cond" panose="020B0506020202020204" pitchFamily="34" charset="0"/>
                <a:cs typeface="Arial" panose="020B0604020202020204" pitchFamily="34" charset="0"/>
              </a:rPr>
              <a:t>BB</a:t>
            </a:r>
          </a:p>
        </p:txBody>
      </p:sp>
      <p:sp>
        <p:nvSpPr>
          <p:cNvPr id="23" name="TextBox 22">
            <a:extLst>
              <a:ext uri="{FF2B5EF4-FFF2-40B4-BE49-F238E27FC236}">
                <a16:creationId xmlns:a16="http://schemas.microsoft.com/office/drawing/2014/main" id="{1820C48A-2A88-4186-B5A0-ABAC8BF09643}"/>
              </a:ext>
            </a:extLst>
          </p:cNvPr>
          <p:cNvSpPr txBox="1"/>
          <p:nvPr/>
        </p:nvSpPr>
        <p:spPr>
          <a:xfrm>
            <a:off x="485407" y="1161096"/>
            <a:ext cx="3199391" cy="461665"/>
          </a:xfrm>
          <a:prstGeom prst="rect">
            <a:avLst/>
          </a:prstGeom>
          <a:noFill/>
        </p:spPr>
        <p:txBody>
          <a:bodyPr wrap="square" rtlCol="0">
            <a:spAutoFit/>
          </a:bodyPr>
          <a:lstStyle/>
          <a:p>
            <a:pPr algn="ctr"/>
            <a:r>
              <a:rPr lang="en-US" sz="2400" i="1" dirty="0"/>
              <a:t>Musa</a:t>
            </a:r>
            <a:r>
              <a:rPr lang="en-US" sz="2400" dirty="0"/>
              <a:t> ancestor</a:t>
            </a:r>
          </a:p>
        </p:txBody>
      </p:sp>
      <p:pic>
        <p:nvPicPr>
          <p:cNvPr id="24" name="Picture 23">
            <a:extLst>
              <a:ext uri="{FF2B5EF4-FFF2-40B4-BE49-F238E27FC236}">
                <a16:creationId xmlns:a16="http://schemas.microsoft.com/office/drawing/2014/main" id="{BA7CFEC4-8674-46FC-8AEA-F891FD2DFF3F}"/>
              </a:ext>
            </a:extLst>
          </p:cNvPr>
          <p:cNvPicPr>
            <a:picLocks noChangeAspect="1"/>
          </p:cNvPicPr>
          <p:nvPr/>
        </p:nvPicPr>
        <p:blipFill rotWithShape="1">
          <a:blip r:embed="rId5"/>
          <a:srcRect l="-2" t="-5835" r="-15615" b="-2"/>
          <a:stretch/>
        </p:blipFill>
        <p:spPr>
          <a:xfrm>
            <a:off x="12312746" y="-1995500"/>
            <a:ext cx="5892199" cy="6069922"/>
          </a:xfrm>
          <a:prstGeom prst="rect">
            <a:avLst/>
          </a:prstGeom>
        </p:spPr>
      </p:pic>
      <p:sp>
        <p:nvSpPr>
          <p:cNvPr id="3" name="Rectangle 2">
            <a:extLst>
              <a:ext uri="{FF2B5EF4-FFF2-40B4-BE49-F238E27FC236}">
                <a16:creationId xmlns:a16="http://schemas.microsoft.com/office/drawing/2014/main" id="{44565D2A-D8DA-480C-9E0F-0F3B40DD11D4}"/>
              </a:ext>
            </a:extLst>
          </p:cNvPr>
          <p:cNvSpPr/>
          <p:nvPr/>
        </p:nvSpPr>
        <p:spPr>
          <a:xfrm>
            <a:off x="4694700" y="926607"/>
            <a:ext cx="2956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F72B4AE-F88A-4791-AD38-F794C4187309}"/>
              </a:ext>
            </a:extLst>
          </p:cNvPr>
          <p:cNvSpPr txBox="1"/>
          <p:nvPr/>
        </p:nvSpPr>
        <p:spPr>
          <a:xfrm>
            <a:off x="3859284" y="808629"/>
            <a:ext cx="3199391" cy="461665"/>
          </a:xfrm>
          <a:prstGeom prst="rect">
            <a:avLst/>
          </a:prstGeom>
          <a:noFill/>
        </p:spPr>
        <p:txBody>
          <a:bodyPr wrap="square" rtlCol="0">
            <a:spAutoFit/>
          </a:bodyPr>
          <a:lstStyle/>
          <a:p>
            <a:pPr algn="ctr"/>
            <a:r>
              <a:rPr lang="en-US" sz="2400" i="1" dirty="0" err="1"/>
              <a:t>Badnavirus</a:t>
            </a:r>
            <a:r>
              <a:rPr lang="en-US" sz="2400" dirty="0"/>
              <a:t> ancestor</a:t>
            </a:r>
          </a:p>
        </p:txBody>
      </p:sp>
      <p:grpSp>
        <p:nvGrpSpPr>
          <p:cNvPr id="5" name="Group 4">
            <a:extLst>
              <a:ext uri="{FF2B5EF4-FFF2-40B4-BE49-F238E27FC236}">
                <a16:creationId xmlns:a16="http://schemas.microsoft.com/office/drawing/2014/main" id="{B89DA33D-BE56-4FC5-83BD-1DB0E942FECA}"/>
              </a:ext>
            </a:extLst>
          </p:cNvPr>
          <p:cNvGrpSpPr/>
          <p:nvPr/>
        </p:nvGrpSpPr>
        <p:grpSpPr>
          <a:xfrm>
            <a:off x="4038667" y="1224609"/>
            <a:ext cx="3306796" cy="5565981"/>
            <a:chOff x="3607683" y="1224609"/>
            <a:chExt cx="3306796" cy="5565981"/>
          </a:xfrm>
        </p:grpSpPr>
        <p:grpSp>
          <p:nvGrpSpPr>
            <p:cNvPr id="4" name="Group 3">
              <a:extLst>
                <a:ext uri="{FF2B5EF4-FFF2-40B4-BE49-F238E27FC236}">
                  <a16:creationId xmlns:a16="http://schemas.microsoft.com/office/drawing/2014/main" id="{D4E983FE-4AA0-4979-9DA4-5A5A3570C267}"/>
                </a:ext>
              </a:extLst>
            </p:cNvPr>
            <p:cNvGrpSpPr/>
            <p:nvPr/>
          </p:nvGrpSpPr>
          <p:grpSpPr>
            <a:xfrm>
              <a:off x="3607683" y="1224609"/>
              <a:ext cx="3306796" cy="5565981"/>
              <a:chOff x="4073695" y="1388271"/>
              <a:chExt cx="3306796" cy="5565981"/>
            </a:xfrm>
          </p:grpSpPr>
          <p:pic>
            <p:nvPicPr>
              <p:cNvPr id="22" name="Picture 21">
                <a:extLst>
                  <a:ext uri="{FF2B5EF4-FFF2-40B4-BE49-F238E27FC236}">
                    <a16:creationId xmlns:a16="http://schemas.microsoft.com/office/drawing/2014/main" id="{E1BE1081-B5A6-4E31-8B46-AB5103E7DF75}"/>
                  </a:ext>
                </a:extLst>
              </p:cNvPr>
              <p:cNvPicPr>
                <a:picLocks noChangeAspect="1"/>
              </p:cNvPicPr>
              <p:nvPr/>
            </p:nvPicPr>
            <p:blipFill rotWithShape="1">
              <a:blip r:embed="rId5">
                <a:duotone>
                  <a:schemeClr val="accent4">
                    <a:shade val="45000"/>
                    <a:satMod val="135000"/>
                  </a:schemeClr>
                  <a:prstClr val="white"/>
                </a:duotone>
              </a:blip>
              <a:srcRect l="54458" t="6362" r="-15616" b="-1"/>
              <a:stretch/>
            </p:blipFill>
            <p:spPr>
              <a:xfrm>
                <a:off x="4263716" y="1388271"/>
                <a:ext cx="3116775" cy="5370359"/>
              </a:xfrm>
              <a:prstGeom prst="rect">
                <a:avLst/>
              </a:prstGeom>
            </p:spPr>
          </p:pic>
          <p:sp>
            <p:nvSpPr>
              <p:cNvPr id="25" name="Rectangle 24">
                <a:extLst>
                  <a:ext uri="{FF2B5EF4-FFF2-40B4-BE49-F238E27FC236}">
                    <a16:creationId xmlns:a16="http://schemas.microsoft.com/office/drawing/2014/main" id="{33120205-BF4B-44B7-B5E3-AB9927A9774E}"/>
                  </a:ext>
                </a:extLst>
              </p:cNvPr>
              <p:cNvSpPr/>
              <p:nvPr/>
            </p:nvSpPr>
            <p:spPr>
              <a:xfrm>
                <a:off x="4154536" y="2357667"/>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4D2112-7E96-44CA-976F-5701B09696CE}"/>
                  </a:ext>
                </a:extLst>
              </p:cNvPr>
              <p:cNvSpPr/>
              <p:nvPr/>
            </p:nvSpPr>
            <p:spPr>
              <a:xfrm>
                <a:off x="4175926" y="3563016"/>
                <a:ext cx="1018426" cy="1984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CF88271-BA12-498F-8947-685FD4CAB114}"/>
                  </a:ext>
                </a:extLst>
              </p:cNvPr>
              <p:cNvSpPr/>
              <p:nvPr/>
            </p:nvSpPr>
            <p:spPr>
              <a:xfrm>
                <a:off x="4073695" y="4744592"/>
                <a:ext cx="1018426" cy="1984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ADA65C-8D39-4EBF-99BD-6559D796A421}"/>
                  </a:ext>
                </a:extLst>
              </p:cNvPr>
              <p:cNvSpPr/>
              <p:nvPr/>
            </p:nvSpPr>
            <p:spPr>
              <a:xfrm>
                <a:off x="4803676" y="6202722"/>
                <a:ext cx="1643017" cy="75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AD7A914B-0B17-4081-8B08-1F7683565A5A}"/>
                </a:ext>
              </a:extLst>
            </p:cNvPr>
            <p:cNvSpPr/>
            <p:nvPr/>
          </p:nvSpPr>
          <p:spPr>
            <a:xfrm>
              <a:off x="3996363" y="2357667"/>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DFE8B6-27BD-45B4-8AAF-0375B65A15CF}"/>
                </a:ext>
              </a:extLst>
            </p:cNvPr>
            <p:cNvSpPr/>
            <p:nvPr/>
          </p:nvSpPr>
          <p:spPr>
            <a:xfrm>
              <a:off x="4858692" y="2358051"/>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328E22-0B32-4FFD-8209-852E301EDB8F}"/>
                </a:ext>
              </a:extLst>
            </p:cNvPr>
            <p:cNvSpPr/>
            <p:nvPr/>
          </p:nvSpPr>
          <p:spPr>
            <a:xfrm>
              <a:off x="5504618" y="2360061"/>
              <a:ext cx="235636" cy="107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FA327F0C-1681-4AB4-92D9-CF1BDFC4DE1C}"/>
              </a:ext>
            </a:extLst>
          </p:cNvPr>
          <p:cNvSpPr txBox="1"/>
          <p:nvPr/>
        </p:nvSpPr>
        <p:spPr>
          <a:xfrm rot="16200000">
            <a:off x="5355734" y="2851819"/>
            <a:ext cx="1459751" cy="369332"/>
          </a:xfrm>
          <a:prstGeom prst="rect">
            <a:avLst/>
          </a:prstGeom>
          <a:noFill/>
        </p:spPr>
        <p:txBody>
          <a:bodyPr wrap="square" rtlCol="0">
            <a:spAutoFit/>
          </a:bodyPr>
          <a:lstStyle/>
          <a:p>
            <a:pPr algn="ctr"/>
            <a:r>
              <a:rPr lang="en-US" dirty="0"/>
              <a:t>BSV clade 3</a:t>
            </a:r>
          </a:p>
        </p:txBody>
      </p:sp>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3E641D53-52C9-4DF0-A4CF-FCBAEEAAEB3E}"/>
                  </a:ext>
                </a:extLst>
              </p14:cNvPr>
              <p14:cNvContentPartPr/>
              <p14:nvPr/>
            </p14:nvContentPartPr>
            <p14:xfrm>
              <a:off x="3497160" y="-493994"/>
              <a:ext cx="360" cy="360"/>
            </p14:xfrm>
          </p:contentPart>
        </mc:Choice>
        <mc:Fallback xmlns="">
          <p:pic>
            <p:nvPicPr>
              <p:cNvPr id="40" name="Ink 39">
                <a:extLst>
                  <a:ext uri="{FF2B5EF4-FFF2-40B4-BE49-F238E27FC236}">
                    <a16:creationId xmlns:a16="http://schemas.microsoft.com/office/drawing/2014/main" id="{3E641D53-52C9-4DF0-A4CF-FCBAEEAAEB3E}"/>
                  </a:ext>
                </a:extLst>
              </p:cNvPr>
              <p:cNvPicPr/>
              <p:nvPr/>
            </p:nvPicPr>
            <p:blipFill>
              <a:blip r:embed="rId7"/>
              <a:stretch>
                <a:fillRect/>
              </a:stretch>
            </p:blipFill>
            <p:spPr>
              <a:xfrm>
                <a:off x="3488520" y="-5029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8" name="Ink 77">
                <a:extLst>
                  <a:ext uri="{FF2B5EF4-FFF2-40B4-BE49-F238E27FC236}">
                    <a16:creationId xmlns:a16="http://schemas.microsoft.com/office/drawing/2014/main" id="{936C4965-30BD-43A3-AB83-F89920265C93}"/>
                  </a:ext>
                </a:extLst>
              </p14:cNvPr>
              <p14:cNvContentPartPr/>
              <p14:nvPr/>
            </p14:nvContentPartPr>
            <p14:xfrm>
              <a:off x="1057177" y="2074966"/>
              <a:ext cx="1986120" cy="2765520"/>
            </p14:xfrm>
          </p:contentPart>
        </mc:Choice>
        <mc:Fallback xmlns="">
          <p:pic>
            <p:nvPicPr>
              <p:cNvPr id="78" name="Ink 77">
                <a:extLst>
                  <a:ext uri="{FF2B5EF4-FFF2-40B4-BE49-F238E27FC236}">
                    <a16:creationId xmlns:a16="http://schemas.microsoft.com/office/drawing/2014/main" id="{936C4965-30BD-43A3-AB83-F89920265C93}"/>
                  </a:ext>
                </a:extLst>
              </p:cNvPr>
              <p:cNvPicPr/>
              <p:nvPr/>
            </p:nvPicPr>
            <p:blipFill>
              <a:blip r:embed="rId9"/>
              <a:stretch>
                <a:fillRect/>
              </a:stretch>
            </p:blipFill>
            <p:spPr>
              <a:xfrm>
                <a:off x="1021177" y="2038966"/>
                <a:ext cx="2057760" cy="2837160"/>
              </a:xfrm>
              <a:prstGeom prst="rect">
                <a:avLst/>
              </a:prstGeom>
            </p:spPr>
          </p:pic>
        </mc:Fallback>
      </mc:AlternateContent>
      <p:sp>
        <p:nvSpPr>
          <p:cNvPr id="82" name="TextBox 81">
            <a:extLst>
              <a:ext uri="{FF2B5EF4-FFF2-40B4-BE49-F238E27FC236}">
                <a16:creationId xmlns:a16="http://schemas.microsoft.com/office/drawing/2014/main" id="{FBEBC71A-7AF1-4D1F-931B-96ABB8CBC3C0}"/>
              </a:ext>
            </a:extLst>
          </p:cNvPr>
          <p:cNvSpPr txBox="1"/>
          <p:nvPr/>
        </p:nvSpPr>
        <p:spPr>
          <a:xfrm>
            <a:off x="5525312" y="7177430"/>
            <a:ext cx="3538405" cy="1138773"/>
          </a:xfrm>
          <a:prstGeom prst="rect">
            <a:avLst/>
          </a:prstGeom>
          <a:noFill/>
        </p:spPr>
        <p:txBody>
          <a:bodyPr wrap="none" rtlCol="0">
            <a:spAutoFit/>
          </a:bodyPr>
          <a:lstStyle/>
          <a:p>
            <a:r>
              <a:rPr lang="en-US" sz="2000" b="1" dirty="0"/>
              <a:t>Outcomes:</a:t>
            </a:r>
          </a:p>
          <a:p>
            <a:r>
              <a:rPr lang="en-US" sz="2000" dirty="0"/>
              <a:t>BSV clade 2: </a:t>
            </a:r>
            <a:r>
              <a:rPr lang="en-US" sz="2000" dirty="0" err="1"/>
              <a:t>pseudogenized</a:t>
            </a:r>
            <a:endParaRPr lang="en-US" sz="2000" dirty="0"/>
          </a:p>
          <a:p>
            <a:r>
              <a:rPr lang="en-US" sz="2800" dirty="0">
                <a:solidFill>
                  <a:srgbClr val="7030A0"/>
                </a:solidFill>
              </a:rPr>
              <a:t>Inactive</a:t>
            </a:r>
            <a:endParaRPr lang="en-US" sz="2000" dirty="0">
              <a:solidFill>
                <a:srgbClr val="7030A0"/>
              </a:solidFill>
            </a:endParaRPr>
          </a:p>
        </p:txBody>
      </p:sp>
      <p:sp>
        <p:nvSpPr>
          <p:cNvPr id="39" name="TextBox 38">
            <a:extLst>
              <a:ext uri="{FF2B5EF4-FFF2-40B4-BE49-F238E27FC236}">
                <a16:creationId xmlns:a16="http://schemas.microsoft.com/office/drawing/2014/main" id="{FB727667-009E-4601-8257-A97E6DAD8390}"/>
              </a:ext>
            </a:extLst>
          </p:cNvPr>
          <p:cNvSpPr txBox="1"/>
          <p:nvPr/>
        </p:nvSpPr>
        <p:spPr>
          <a:xfrm>
            <a:off x="200882" y="124182"/>
            <a:ext cx="5079789" cy="584775"/>
          </a:xfrm>
          <a:prstGeom prst="rect">
            <a:avLst/>
          </a:prstGeom>
          <a:noFill/>
        </p:spPr>
        <p:txBody>
          <a:bodyPr wrap="none" rtlCol="0">
            <a:spAutoFit/>
          </a:bodyPr>
          <a:lstStyle/>
          <a:p>
            <a:r>
              <a:rPr lang="en-US" sz="3200" dirty="0"/>
              <a:t>Evolution of BSV complex </a:t>
            </a:r>
          </a:p>
        </p:txBody>
      </p:sp>
      <p:sp>
        <p:nvSpPr>
          <p:cNvPr id="41" name="TextBox 40">
            <a:extLst>
              <a:ext uri="{FF2B5EF4-FFF2-40B4-BE49-F238E27FC236}">
                <a16:creationId xmlns:a16="http://schemas.microsoft.com/office/drawing/2014/main" id="{5B64EECA-9AE2-430B-A904-540E493F6CE6}"/>
              </a:ext>
            </a:extLst>
          </p:cNvPr>
          <p:cNvSpPr txBox="1"/>
          <p:nvPr/>
        </p:nvSpPr>
        <p:spPr>
          <a:xfrm>
            <a:off x="6581529" y="2093490"/>
            <a:ext cx="3378376" cy="1815882"/>
          </a:xfrm>
          <a:prstGeom prst="rect">
            <a:avLst/>
          </a:prstGeom>
          <a:noFill/>
        </p:spPr>
        <p:txBody>
          <a:bodyPr wrap="square" rtlCol="0">
            <a:spAutoFit/>
          </a:bodyPr>
          <a:lstStyle/>
          <a:p>
            <a:r>
              <a:rPr lang="en-US" sz="2800" b="1" dirty="0"/>
              <a:t>Outcomes:</a:t>
            </a:r>
          </a:p>
          <a:p>
            <a:r>
              <a:rPr lang="en-US" sz="2800" dirty="0"/>
              <a:t>BSV clade 3: </a:t>
            </a:r>
          </a:p>
          <a:p>
            <a:r>
              <a:rPr lang="en-US" sz="2800" dirty="0" err="1"/>
              <a:t>Episomal</a:t>
            </a:r>
            <a:r>
              <a:rPr lang="en-US" sz="2800" dirty="0"/>
              <a:t>; only insect transmitted</a:t>
            </a:r>
            <a:endParaRPr lang="en-US" sz="2800" dirty="0">
              <a:solidFill>
                <a:srgbClr val="7030A0"/>
              </a:solidFill>
            </a:endParaRPr>
          </a:p>
        </p:txBody>
      </p:sp>
    </p:spTree>
    <p:extLst>
      <p:ext uri="{BB962C8B-B14F-4D97-AF65-F5344CB8AC3E}">
        <p14:creationId xmlns:p14="http://schemas.microsoft.com/office/powerpoint/2010/main" val="369009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ow To Kill Mealybugs: Get Rid Of Mealy Bugs [CONTROL GUIDE]">
            <a:extLst>
              <a:ext uri="{FF2B5EF4-FFF2-40B4-BE49-F238E27FC236}">
                <a16:creationId xmlns:a16="http://schemas.microsoft.com/office/drawing/2014/main" id="{E707CDFA-AA31-47B0-89D2-A04102641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624" y="1750177"/>
            <a:ext cx="5108732" cy="2684080"/>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a:extLst>
              <a:ext uri="{FF2B5EF4-FFF2-40B4-BE49-F238E27FC236}">
                <a16:creationId xmlns:a16="http://schemas.microsoft.com/office/drawing/2014/main" id="{44C5FCC5-0657-49DD-B6B1-5CC30CB11CC6}"/>
              </a:ext>
            </a:extLst>
          </p:cNvPr>
          <p:cNvSpPr txBox="1"/>
          <p:nvPr/>
        </p:nvSpPr>
        <p:spPr>
          <a:xfrm>
            <a:off x="200882" y="124182"/>
            <a:ext cx="6245812" cy="584775"/>
          </a:xfrm>
          <a:prstGeom prst="rect">
            <a:avLst/>
          </a:prstGeom>
          <a:noFill/>
        </p:spPr>
        <p:txBody>
          <a:bodyPr wrap="none" rtlCol="0">
            <a:spAutoFit/>
          </a:bodyPr>
          <a:lstStyle/>
          <a:p>
            <a:r>
              <a:rPr lang="en-US" sz="3200" dirty="0"/>
              <a:t>Transmission: endogenous BSV  </a:t>
            </a:r>
          </a:p>
        </p:txBody>
      </p:sp>
      <p:pic>
        <p:nvPicPr>
          <p:cNvPr id="19" name="Picture 18">
            <a:extLst>
              <a:ext uri="{FF2B5EF4-FFF2-40B4-BE49-F238E27FC236}">
                <a16:creationId xmlns:a16="http://schemas.microsoft.com/office/drawing/2014/main" id="{D36565FC-8D98-43BD-BA36-AB1B84C458B9}"/>
              </a:ext>
            </a:extLst>
          </p:cNvPr>
          <p:cNvPicPr>
            <a:picLocks noChangeAspect="1"/>
          </p:cNvPicPr>
          <p:nvPr/>
        </p:nvPicPr>
        <p:blipFill rotWithShape="1">
          <a:blip r:embed="rId3"/>
          <a:srcRect l="17690" t="91286" b="1"/>
          <a:stretch/>
        </p:blipFill>
        <p:spPr>
          <a:xfrm>
            <a:off x="6269151" y="341832"/>
            <a:ext cx="5338907" cy="324230"/>
          </a:xfrm>
          <a:prstGeom prst="rect">
            <a:avLst/>
          </a:prstGeom>
        </p:spPr>
      </p:pic>
      <p:pic>
        <p:nvPicPr>
          <p:cNvPr id="2" name="Picture 1">
            <a:extLst>
              <a:ext uri="{FF2B5EF4-FFF2-40B4-BE49-F238E27FC236}">
                <a16:creationId xmlns:a16="http://schemas.microsoft.com/office/drawing/2014/main" id="{91E9329A-A61C-49A9-B255-40745F2B76FB}"/>
              </a:ext>
            </a:extLst>
          </p:cNvPr>
          <p:cNvPicPr>
            <a:picLocks noChangeAspect="1"/>
          </p:cNvPicPr>
          <p:nvPr/>
        </p:nvPicPr>
        <p:blipFill>
          <a:blip r:embed="rId4"/>
          <a:stretch>
            <a:fillRect/>
          </a:stretch>
        </p:blipFill>
        <p:spPr>
          <a:xfrm>
            <a:off x="0" y="1750177"/>
            <a:ext cx="5895118" cy="4344278"/>
          </a:xfrm>
          <a:prstGeom prst="rect">
            <a:avLst/>
          </a:prstGeom>
        </p:spPr>
      </p:pic>
    </p:spTree>
    <p:extLst>
      <p:ext uri="{BB962C8B-B14F-4D97-AF65-F5344CB8AC3E}">
        <p14:creationId xmlns:p14="http://schemas.microsoft.com/office/powerpoint/2010/main" val="2803100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ow To Kill Mealybugs: Get Rid Of Mealy Bugs [CONTROL GUIDE]">
            <a:extLst>
              <a:ext uri="{FF2B5EF4-FFF2-40B4-BE49-F238E27FC236}">
                <a16:creationId xmlns:a16="http://schemas.microsoft.com/office/drawing/2014/main" id="{E707CDFA-AA31-47B0-89D2-A04102641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624" y="1750177"/>
            <a:ext cx="5108732" cy="268408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descr="35-09-Phloem-L.gif                                             00004136KARL's Pocketrans              B81D7FDE:">
            <a:extLst>
              <a:ext uri="{FF2B5EF4-FFF2-40B4-BE49-F238E27FC236}">
                <a16:creationId xmlns:a16="http://schemas.microsoft.com/office/drawing/2014/main" id="{E3418613-8C4A-4249-8DE3-D9B9C0D1FA4A}"/>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863" r="46388" b="9791"/>
          <a:stretch/>
        </p:blipFill>
        <p:spPr bwMode="auto">
          <a:xfrm>
            <a:off x="4053674" y="3024389"/>
            <a:ext cx="2863028" cy="2769475"/>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a:extLst>
              <a:ext uri="{FF2B5EF4-FFF2-40B4-BE49-F238E27FC236}">
                <a16:creationId xmlns:a16="http://schemas.microsoft.com/office/drawing/2014/main" id="{44C5FCC5-0657-49DD-B6B1-5CC30CB11CC6}"/>
              </a:ext>
            </a:extLst>
          </p:cNvPr>
          <p:cNvSpPr txBox="1"/>
          <p:nvPr/>
        </p:nvSpPr>
        <p:spPr>
          <a:xfrm>
            <a:off x="200882" y="124182"/>
            <a:ext cx="5742469" cy="584775"/>
          </a:xfrm>
          <a:prstGeom prst="rect">
            <a:avLst/>
          </a:prstGeom>
          <a:noFill/>
        </p:spPr>
        <p:txBody>
          <a:bodyPr wrap="none" rtlCol="0">
            <a:spAutoFit/>
          </a:bodyPr>
          <a:lstStyle/>
          <a:p>
            <a:r>
              <a:rPr lang="en-US" sz="3200" dirty="0"/>
              <a:t>Transmission: </a:t>
            </a:r>
            <a:r>
              <a:rPr lang="en-US" sz="3200" dirty="0" err="1"/>
              <a:t>Episomal</a:t>
            </a:r>
            <a:r>
              <a:rPr lang="en-US" sz="3200" dirty="0"/>
              <a:t> BSV  </a:t>
            </a:r>
          </a:p>
        </p:txBody>
      </p:sp>
      <p:pic>
        <p:nvPicPr>
          <p:cNvPr id="5" name="Picture 4">
            <a:extLst>
              <a:ext uri="{FF2B5EF4-FFF2-40B4-BE49-F238E27FC236}">
                <a16:creationId xmlns:a16="http://schemas.microsoft.com/office/drawing/2014/main" id="{498AADFD-5780-4ABB-9791-CDB7AF699AFA}"/>
              </a:ext>
            </a:extLst>
          </p:cNvPr>
          <p:cNvPicPr>
            <a:picLocks noChangeAspect="1"/>
          </p:cNvPicPr>
          <p:nvPr/>
        </p:nvPicPr>
        <p:blipFill>
          <a:blip r:embed="rId4"/>
          <a:stretch>
            <a:fillRect/>
          </a:stretch>
        </p:blipFill>
        <p:spPr>
          <a:xfrm>
            <a:off x="5605091" y="168057"/>
            <a:ext cx="1482622" cy="497023"/>
          </a:xfrm>
          <a:prstGeom prst="rect">
            <a:avLst/>
          </a:prstGeom>
        </p:spPr>
      </p:pic>
      <p:pic>
        <p:nvPicPr>
          <p:cNvPr id="20486" name="Picture 6" descr="This png image - Large Palm Leaf PNG Clipart, is available for free download">
            <a:extLst>
              <a:ext uri="{FF2B5EF4-FFF2-40B4-BE49-F238E27FC236}">
                <a16:creationId xmlns:a16="http://schemas.microsoft.com/office/drawing/2014/main" id="{F7A5267B-37FC-48F1-8944-6ABCB2E4B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00000">
            <a:off x="-2645489" y="1388497"/>
            <a:ext cx="44005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Mealybugs and scales | Koppert">
            <a:extLst>
              <a:ext uri="{FF2B5EF4-FFF2-40B4-BE49-F238E27FC236}">
                <a16:creationId xmlns:a16="http://schemas.microsoft.com/office/drawing/2014/main" id="{477DFC61-833A-4062-A05D-C9B0F1FD38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744" r="32744"/>
          <a:stretch/>
        </p:blipFill>
        <p:spPr bwMode="auto">
          <a:xfrm rot="18000000">
            <a:off x="895177" y="2820624"/>
            <a:ext cx="357361" cy="543619"/>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8" descr="Mealybugs and scales | Koppert">
            <a:extLst>
              <a:ext uri="{FF2B5EF4-FFF2-40B4-BE49-F238E27FC236}">
                <a16:creationId xmlns:a16="http://schemas.microsoft.com/office/drawing/2014/main" id="{19936E3C-53C3-49C6-8D3C-4F73D4D68E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744" r="32744"/>
          <a:stretch/>
        </p:blipFill>
        <p:spPr bwMode="auto">
          <a:xfrm rot="18000000">
            <a:off x="830496" y="3974187"/>
            <a:ext cx="357361" cy="543619"/>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8" descr="Mealybugs and scales | Koppert">
            <a:extLst>
              <a:ext uri="{FF2B5EF4-FFF2-40B4-BE49-F238E27FC236}">
                <a16:creationId xmlns:a16="http://schemas.microsoft.com/office/drawing/2014/main" id="{A2CF91D0-0A45-44D7-9189-0BCE08EFFA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744" r="32744"/>
          <a:stretch/>
        </p:blipFill>
        <p:spPr bwMode="auto">
          <a:xfrm rot="18000000">
            <a:off x="191810" y="3272160"/>
            <a:ext cx="357361" cy="543619"/>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8" descr="Mealybugs and scales | Koppert">
            <a:extLst>
              <a:ext uri="{FF2B5EF4-FFF2-40B4-BE49-F238E27FC236}">
                <a16:creationId xmlns:a16="http://schemas.microsoft.com/office/drawing/2014/main" id="{C68FE2F4-DAF8-4FD0-B455-9C477CC32B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744" r="32744"/>
          <a:stretch/>
        </p:blipFill>
        <p:spPr bwMode="auto">
          <a:xfrm rot="18000000">
            <a:off x="8885846" y="1156811"/>
            <a:ext cx="1435030" cy="218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3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1182-ABDC-4105-A3CA-F462E35279D9}"/>
              </a:ext>
            </a:extLst>
          </p:cNvPr>
          <p:cNvSpPr>
            <a:spLocks noGrp="1"/>
          </p:cNvSpPr>
          <p:nvPr>
            <p:ph type="ctrTitle"/>
          </p:nvPr>
        </p:nvSpPr>
        <p:spPr>
          <a:xfrm>
            <a:off x="1524000" y="1122363"/>
            <a:ext cx="9144000" cy="2387600"/>
          </a:xfrm>
        </p:spPr>
        <p:txBody>
          <a:bodyPr/>
          <a:lstStyle/>
          <a:p>
            <a:r>
              <a:rPr lang="en-US" dirty="0"/>
              <a:t>Structure:</a:t>
            </a:r>
            <a:br>
              <a:rPr lang="en-US" dirty="0"/>
            </a:br>
            <a:r>
              <a:rPr lang="en-US" dirty="0"/>
              <a:t>Virions &amp; Genome</a:t>
            </a:r>
          </a:p>
        </p:txBody>
      </p:sp>
    </p:spTree>
    <p:extLst>
      <p:ext uri="{BB962C8B-B14F-4D97-AF65-F5344CB8AC3E}">
        <p14:creationId xmlns:p14="http://schemas.microsoft.com/office/powerpoint/2010/main" val="392048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E5A37074-CA58-4A30-8C1A-E1908431D214}"/>
              </a:ext>
            </a:extLst>
          </p:cNvPr>
          <p:cNvGrpSpPr/>
          <p:nvPr/>
        </p:nvGrpSpPr>
        <p:grpSpPr>
          <a:xfrm>
            <a:off x="2564225" y="1833915"/>
            <a:ext cx="7414778" cy="2460178"/>
            <a:chOff x="636813" y="525069"/>
            <a:chExt cx="7414778" cy="2460178"/>
          </a:xfrm>
          <a:solidFill>
            <a:schemeClr val="bg1">
              <a:lumMod val="95000"/>
            </a:schemeClr>
          </a:solidFill>
        </p:grpSpPr>
        <p:grpSp>
          <p:nvGrpSpPr>
            <p:cNvPr id="50" name="Group 49">
              <a:extLst>
                <a:ext uri="{FF2B5EF4-FFF2-40B4-BE49-F238E27FC236}">
                  <a16:creationId xmlns:a16="http://schemas.microsoft.com/office/drawing/2014/main" id="{62A92DEC-64CE-4A9E-A458-AD613A5575EF}"/>
                </a:ext>
              </a:extLst>
            </p:cNvPr>
            <p:cNvGrpSpPr/>
            <p:nvPr/>
          </p:nvGrpSpPr>
          <p:grpSpPr>
            <a:xfrm>
              <a:off x="636813" y="525069"/>
              <a:ext cx="7414778" cy="2460178"/>
              <a:chOff x="636813" y="525069"/>
              <a:chExt cx="7414778" cy="2460178"/>
            </a:xfrm>
            <a:grpFill/>
          </p:grpSpPr>
          <p:sp>
            <p:nvSpPr>
              <p:cNvPr id="4" name="Oval 3">
                <a:extLst>
                  <a:ext uri="{FF2B5EF4-FFF2-40B4-BE49-F238E27FC236}">
                    <a16:creationId xmlns:a16="http://schemas.microsoft.com/office/drawing/2014/main" id="{C1581BFE-5442-46CD-84A2-0B17C376CF9E}"/>
                  </a:ext>
                </a:extLst>
              </p:cNvPr>
              <p:cNvSpPr/>
              <p:nvPr/>
            </p:nvSpPr>
            <p:spPr>
              <a:xfrm>
                <a:off x="1461247"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7713091-9C1B-4A87-9A37-C087EC33EB32}"/>
                  </a:ext>
                </a:extLst>
              </p:cNvPr>
              <p:cNvSpPr/>
              <p:nvPr/>
            </p:nvSpPr>
            <p:spPr>
              <a:xfrm>
                <a:off x="1701373"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C9F3B0D-1DC8-4712-8B37-F7CE7AC30CE8}"/>
                  </a:ext>
                </a:extLst>
              </p:cNvPr>
              <p:cNvSpPr/>
              <p:nvPr/>
            </p:nvSpPr>
            <p:spPr>
              <a:xfrm>
                <a:off x="1941499"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4E6A08F-2A05-473F-B8C8-A939322FF7C6}"/>
                  </a:ext>
                </a:extLst>
              </p:cNvPr>
              <p:cNvSpPr/>
              <p:nvPr/>
            </p:nvSpPr>
            <p:spPr>
              <a:xfrm>
                <a:off x="2181625"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85F04E9-1CD7-4207-B19B-68C49A1D9DBC}"/>
                  </a:ext>
                </a:extLst>
              </p:cNvPr>
              <p:cNvSpPr/>
              <p:nvPr/>
            </p:nvSpPr>
            <p:spPr>
              <a:xfrm>
                <a:off x="2421751"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0A5826-F84B-4390-BCF0-6A79DEEDCDD6}"/>
                  </a:ext>
                </a:extLst>
              </p:cNvPr>
              <p:cNvSpPr/>
              <p:nvPr/>
            </p:nvSpPr>
            <p:spPr>
              <a:xfrm>
                <a:off x="2661877"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97A790A-5AD2-46CB-ADDA-9A578CF21A01}"/>
                  </a:ext>
                </a:extLst>
              </p:cNvPr>
              <p:cNvSpPr/>
              <p:nvPr/>
            </p:nvSpPr>
            <p:spPr>
              <a:xfrm>
                <a:off x="2902003"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E12AB9-AC98-43CB-82CB-A5703B3BD531}"/>
                  </a:ext>
                </a:extLst>
              </p:cNvPr>
              <p:cNvSpPr/>
              <p:nvPr/>
            </p:nvSpPr>
            <p:spPr>
              <a:xfrm>
                <a:off x="3142129"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E4FAE3D-F0BB-4E5B-9450-89429841D06E}"/>
                  </a:ext>
                </a:extLst>
              </p:cNvPr>
              <p:cNvSpPr/>
              <p:nvPr/>
            </p:nvSpPr>
            <p:spPr>
              <a:xfrm>
                <a:off x="3382255"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2357D34-020C-4D2E-A38A-3FCF7840B472}"/>
                  </a:ext>
                </a:extLst>
              </p:cNvPr>
              <p:cNvSpPr/>
              <p:nvPr/>
            </p:nvSpPr>
            <p:spPr>
              <a:xfrm>
                <a:off x="3622381"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239197C-B477-4BA4-8EDF-EF5CF67A5FAB}"/>
                  </a:ext>
                </a:extLst>
              </p:cNvPr>
              <p:cNvSpPr/>
              <p:nvPr/>
            </p:nvSpPr>
            <p:spPr>
              <a:xfrm>
                <a:off x="3862507"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79263D3-9C36-401F-BA5B-2C300A85AD4D}"/>
                  </a:ext>
                </a:extLst>
              </p:cNvPr>
              <p:cNvSpPr/>
              <p:nvPr/>
            </p:nvSpPr>
            <p:spPr>
              <a:xfrm>
                <a:off x="4102633"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E3A66B6-7355-4413-BE74-D6FFB1026F98}"/>
                  </a:ext>
                </a:extLst>
              </p:cNvPr>
              <p:cNvSpPr/>
              <p:nvPr/>
            </p:nvSpPr>
            <p:spPr>
              <a:xfrm>
                <a:off x="4342759"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593188-92F6-474E-82E9-20C3255A7A7D}"/>
                  </a:ext>
                </a:extLst>
              </p:cNvPr>
              <p:cNvSpPr/>
              <p:nvPr/>
            </p:nvSpPr>
            <p:spPr>
              <a:xfrm>
                <a:off x="4582885"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AD3A71-E944-48F0-8E64-35D2F16F3E3A}"/>
                  </a:ext>
                </a:extLst>
              </p:cNvPr>
              <p:cNvSpPr/>
              <p:nvPr/>
            </p:nvSpPr>
            <p:spPr>
              <a:xfrm>
                <a:off x="4823012" y="528918"/>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1ED0B61-DC02-42C4-B1A1-B6932D01D774}"/>
                  </a:ext>
                </a:extLst>
              </p:cNvPr>
              <p:cNvSpPr/>
              <p:nvPr/>
            </p:nvSpPr>
            <p:spPr>
              <a:xfrm>
                <a:off x="1322294"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FB024F-587C-4489-97CA-4DFB59603AC1}"/>
                  </a:ext>
                </a:extLst>
              </p:cNvPr>
              <p:cNvSpPr/>
              <p:nvPr/>
            </p:nvSpPr>
            <p:spPr>
              <a:xfrm>
                <a:off x="1562420"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27BF1E5-26C4-4E45-82D5-B7652BFAC322}"/>
                  </a:ext>
                </a:extLst>
              </p:cNvPr>
              <p:cNvSpPr/>
              <p:nvPr/>
            </p:nvSpPr>
            <p:spPr>
              <a:xfrm>
                <a:off x="1802546"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9077ED-4FB0-47FF-ACFE-FB76D5856B9B}"/>
                  </a:ext>
                </a:extLst>
              </p:cNvPr>
              <p:cNvSpPr/>
              <p:nvPr/>
            </p:nvSpPr>
            <p:spPr>
              <a:xfrm>
                <a:off x="2042672"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C51BDEA-ACF2-4D76-A571-A315CD341D13}"/>
                  </a:ext>
                </a:extLst>
              </p:cNvPr>
              <p:cNvSpPr/>
              <p:nvPr/>
            </p:nvSpPr>
            <p:spPr>
              <a:xfrm>
                <a:off x="2282798"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D0CD861-D914-4343-ADC5-307A98389CA3}"/>
                  </a:ext>
                </a:extLst>
              </p:cNvPr>
              <p:cNvSpPr/>
              <p:nvPr/>
            </p:nvSpPr>
            <p:spPr>
              <a:xfrm>
                <a:off x="2522924"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390AF2-CC8C-4A3E-83C7-A19B766E1C2B}"/>
                  </a:ext>
                </a:extLst>
              </p:cNvPr>
              <p:cNvSpPr/>
              <p:nvPr/>
            </p:nvSpPr>
            <p:spPr>
              <a:xfrm>
                <a:off x="2763050"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1CE331D-1456-4C04-A8C4-1618F2720F3E}"/>
                  </a:ext>
                </a:extLst>
              </p:cNvPr>
              <p:cNvSpPr/>
              <p:nvPr/>
            </p:nvSpPr>
            <p:spPr>
              <a:xfrm>
                <a:off x="3003176"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84A4193-443F-4C59-975D-C683B483AFF7}"/>
                  </a:ext>
                </a:extLst>
              </p:cNvPr>
              <p:cNvSpPr/>
              <p:nvPr/>
            </p:nvSpPr>
            <p:spPr>
              <a:xfrm>
                <a:off x="3243302"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1BEC835-1C34-4734-A96E-3527D871FA2B}"/>
                  </a:ext>
                </a:extLst>
              </p:cNvPr>
              <p:cNvSpPr/>
              <p:nvPr/>
            </p:nvSpPr>
            <p:spPr>
              <a:xfrm>
                <a:off x="3483428"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FE512D1-3A79-4087-823B-47DADA97A0DC}"/>
                  </a:ext>
                </a:extLst>
              </p:cNvPr>
              <p:cNvSpPr/>
              <p:nvPr/>
            </p:nvSpPr>
            <p:spPr>
              <a:xfrm>
                <a:off x="3723554"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16B0096-B35C-44CF-8F90-F173C68911F6}"/>
                  </a:ext>
                </a:extLst>
              </p:cNvPr>
              <p:cNvSpPr/>
              <p:nvPr/>
            </p:nvSpPr>
            <p:spPr>
              <a:xfrm>
                <a:off x="3963680"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CB3DA26-DB0B-49D7-9516-74B3749869F5}"/>
                  </a:ext>
                </a:extLst>
              </p:cNvPr>
              <p:cNvSpPr/>
              <p:nvPr/>
            </p:nvSpPr>
            <p:spPr>
              <a:xfrm>
                <a:off x="4203806"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764FCC2-42D9-4F8C-B6B6-845EFE50F518}"/>
                  </a:ext>
                </a:extLst>
              </p:cNvPr>
              <p:cNvSpPr/>
              <p:nvPr/>
            </p:nvSpPr>
            <p:spPr>
              <a:xfrm>
                <a:off x="4443932"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C635F91-3946-49BA-B8A6-0E6B9D9756B6}"/>
                  </a:ext>
                </a:extLst>
              </p:cNvPr>
              <p:cNvSpPr/>
              <p:nvPr/>
            </p:nvSpPr>
            <p:spPr>
              <a:xfrm>
                <a:off x="4684059"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D911FB5-92E1-43A1-93C6-1200833F45C4}"/>
                  </a:ext>
                </a:extLst>
              </p:cNvPr>
              <p:cNvSpPr/>
              <p:nvPr/>
            </p:nvSpPr>
            <p:spPr>
              <a:xfrm>
                <a:off x="4944035"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A2CF1E4-B00B-4CB2-9DCB-5C5E76F6ADB5}"/>
                  </a:ext>
                </a:extLst>
              </p:cNvPr>
              <p:cNvSpPr/>
              <p:nvPr/>
            </p:nvSpPr>
            <p:spPr>
              <a:xfrm>
                <a:off x="5202091"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C8BABC7-23CC-4C67-8DF5-1E01F7E61B76}"/>
                  </a:ext>
                </a:extLst>
              </p:cNvPr>
              <p:cNvSpPr/>
              <p:nvPr/>
            </p:nvSpPr>
            <p:spPr>
              <a:xfrm>
                <a:off x="5442217"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5D27032-E585-417B-BBBD-E40735391A03}"/>
                  </a:ext>
                </a:extLst>
              </p:cNvPr>
              <p:cNvSpPr/>
              <p:nvPr/>
            </p:nvSpPr>
            <p:spPr>
              <a:xfrm>
                <a:off x="5682343"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EA0C6EC-82CE-4C92-9382-3A1F9F19063D}"/>
                  </a:ext>
                </a:extLst>
              </p:cNvPr>
              <p:cNvSpPr/>
              <p:nvPr/>
            </p:nvSpPr>
            <p:spPr>
              <a:xfrm>
                <a:off x="5922469"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6EE3197-71EA-431E-9996-491CF44CDD6F}"/>
                  </a:ext>
                </a:extLst>
              </p:cNvPr>
              <p:cNvSpPr/>
              <p:nvPr/>
            </p:nvSpPr>
            <p:spPr>
              <a:xfrm>
                <a:off x="6162595"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5FAC902-FF59-4534-AEB7-DEB60813BE82}"/>
                  </a:ext>
                </a:extLst>
              </p:cNvPr>
              <p:cNvSpPr/>
              <p:nvPr/>
            </p:nvSpPr>
            <p:spPr>
              <a:xfrm>
                <a:off x="6402721"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343B88C-6496-4884-8898-DA9065653CD8}"/>
                  </a:ext>
                </a:extLst>
              </p:cNvPr>
              <p:cNvSpPr/>
              <p:nvPr/>
            </p:nvSpPr>
            <p:spPr>
              <a:xfrm>
                <a:off x="6642847"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2C1A51E-E8B8-4D97-8179-CBAA539A5216}"/>
                  </a:ext>
                </a:extLst>
              </p:cNvPr>
              <p:cNvSpPr/>
              <p:nvPr/>
            </p:nvSpPr>
            <p:spPr>
              <a:xfrm>
                <a:off x="6882973"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7203187-9852-4283-AAD7-A3028806ECEB}"/>
                  </a:ext>
                </a:extLst>
              </p:cNvPr>
              <p:cNvGrpSpPr/>
              <p:nvPr/>
            </p:nvGrpSpPr>
            <p:grpSpPr>
              <a:xfrm rot="16200000">
                <a:off x="157522" y="1547052"/>
                <a:ext cx="1478536" cy="519954"/>
                <a:chOff x="7123100" y="2465294"/>
                <a:chExt cx="1478536" cy="519954"/>
              </a:xfrm>
              <a:grpFill/>
            </p:grpSpPr>
            <p:sp>
              <p:nvSpPr>
                <p:cNvPr id="52" name="Oval 51">
                  <a:extLst>
                    <a:ext uri="{FF2B5EF4-FFF2-40B4-BE49-F238E27FC236}">
                      <a16:creationId xmlns:a16="http://schemas.microsoft.com/office/drawing/2014/main" id="{0EE3F5DF-1F0F-4B44-958A-1D0DBA0C0D9D}"/>
                    </a:ext>
                  </a:extLst>
                </p:cNvPr>
                <p:cNvSpPr/>
                <p:nvPr/>
              </p:nvSpPr>
              <p:spPr>
                <a:xfrm rot="20412052">
                  <a:off x="7123100" y="2465295"/>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74455DC-B801-424B-9764-EFF1FEDB69FA}"/>
                    </a:ext>
                  </a:extLst>
                </p:cNvPr>
                <p:cNvSpPr/>
                <p:nvPr/>
              </p:nvSpPr>
              <p:spPr>
                <a:xfrm>
                  <a:off x="7363225"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CB83AFB-6367-4B84-8805-9032A951ABFD}"/>
                    </a:ext>
                  </a:extLst>
                </p:cNvPr>
                <p:cNvSpPr/>
                <p:nvPr/>
              </p:nvSpPr>
              <p:spPr>
                <a:xfrm>
                  <a:off x="7603351"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441689D-C39E-4FD4-B5FA-D9159BFD0C30}"/>
                    </a:ext>
                  </a:extLst>
                </p:cNvPr>
                <p:cNvSpPr/>
                <p:nvPr/>
              </p:nvSpPr>
              <p:spPr>
                <a:xfrm>
                  <a:off x="7843477"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637B975-E96B-473A-B67D-00C14CA8F273}"/>
                    </a:ext>
                  </a:extLst>
                </p:cNvPr>
                <p:cNvSpPr/>
                <p:nvPr/>
              </p:nvSpPr>
              <p:spPr>
                <a:xfrm>
                  <a:off x="8083603"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30D01BD-1AD2-4F23-B0A0-C6B12FB75D8A}"/>
                    </a:ext>
                  </a:extLst>
                </p:cNvPr>
                <p:cNvSpPr/>
                <p:nvPr/>
              </p:nvSpPr>
              <p:spPr>
                <a:xfrm>
                  <a:off x="8323730"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6FEFBE27-30F5-4AEF-A625-C23C20001A2C}"/>
                  </a:ext>
                </a:extLst>
              </p:cNvPr>
              <p:cNvGrpSpPr/>
              <p:nvPr/>
            </p:nvGrpSpPr>
            <p:grpSpPr>
              <a:xfrm>
                <a:off x="5082027" y="528917"/>
                <a:ext cx="1478537" cy="519953"/>
                <a:chOff x="7123099" y="2465294"/>
                <a:chExt cx="1478537" cy="519953"/>
              </a:xfrm>
              <a:grpFill/>
            </p:grpSpPr>
            <p:sp>
              <p:nvSpPr>
                <p:cNvPr id="59" name="Oval 58">
                  <a:extLst>
                    <a:ext uri="{FF2B5EF4-FFF2-40B4-BE49-F238E27FC236}">
                      <a16:creationId xmlns:a16="http://schemas.microsoft.com/office/drawing/2014/main" id="{24D44A5A-6229-44C0-A2B7-4D2D38842E02}"/>
                    </a:ext>
                  </a:extLst>
                </p:cNvPr>
                <p:cNvSpPr/>
                <p:nvPr/>
              </p:nvSpPr>
              <p:spPr>
                <a:xfrm>
                  <a:off x="7123099"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852396A-30E6-40C3-837A-DEA199BAD337}"/>
                    </a:ext>
                  </a:extLst>
                </p:cNvPr>
                <p:cNvSpPr/>
                <p:nvPr/>
              </p:nvSpPr>
              <p:spPr>
                <a:xfrm>
                  <a:off x="7363225"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410E6DE-1322-496C-83DD-AAF84EE3B92A}"/>
                    </a:ext>
                  </a:extLst>
                </p:cNvPr>
                <p:cNvSpPr/>
                <p:nvPr/>
              </p:nvSpPr>
              <p:spPr>
                <a:xfrm>
                  <a:off x="7603351"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1585CB2-23B7-45DF-BB19-CB97B2A539BD}"/>
                    </a:ext>
                  </a:extLst>
                </p:cNvPr>
                <p:cNvSpPr/>
                <p:nvPr/>
              </p:nvSpPr>
              <p:spPr>
                <a:xfrm>
                  <a:off x="7843477"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D70AEFA-3D8D-4CFD-8D51-D80A2688082D}"/>
                    </a:ext>
                  </a:extLst>
                </p:cNvPr>
                <p:cNvSpPr/>
                <p:nvPr/>
              </p:nvSpPr>
              <p:spPr>
                <a:xfrm>
                  <a:off x="8083603"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B4AB6C8-1B4A-4609-B851-3CC69E27D423}"/>
                    </a:ext>
                  </a:extLst>
                </p:cNvPr>
                <p:cNvSpPr/>
                <p:nvPr/>
              </p:nvSpPr>
              <p:spPr>
                <a:xfrm>
                  <a:off x="8323730"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a:extLst>
                  <a:ext uri="{FF2B5EF4-FFF2-40B4-BE49-F238E27FC236}">
                    <a16:creationId xmlns:a16="http://schemas.microsoft.com/office/drawing/2014/main" id="{5319EA2D-6DEA-473E-9B13-502F5B3B89BE}"/>
                  </a:ext>
                </a:extLst>
              </p:cNvPr>
              <p:cNvSpPr/>
              <p:nvPr/>
            </p:nvSpPr>
            <p:spPr>
              <a:xfrm>
                <a:off x="6528067" y="528917"/>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9A16B6B-B0A3-478D-97B8-CB1E3FBC523C}"/>
                  </a:ext>
                </a:extLst>
              </p:cNvPr>
              <p:cNvSpPr/>
              <p:nvPr/>
            </p:nvSpPr>
            <p:spPr>
              <a:xfrm rot="445132">
                <a:off x="6787882" y="528917"/>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E712563-FB20-4F23-BD3F-4C5584CB0560}"/>
                  </a:ext>
                </a:extLst>
              </p:cNvPr>
              <p:cNvSpPr/>
              <p:nvPr/>
            </p:nvSpPr>
            <p:spPr>
              <a:xfrm rot="1266408">
                <a:off x="7030110" y="575981"/>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30BB801-3704-40FB-B894-B2103EA02472}"/>
                  </a:ext>
                </a:extLst>
              </p:cNvPr>
              <p:cNvSpPr/>
              <p:nvPr/>
            </p:nvSpPr>
            <p:spPr>
              <a:xfrm rot="2191491">
                <a:off x="7255530" y="635279"/>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4F018F3-13F5-4DB3-9738-BD816C729A5E}"/>
                  </a:ext>
                </a:extLst>
              </p:cNvPr>
              <p:cNvSpPr/>
              <p:nvPr/>
            </p:nvSpPr>
            <p:spPr>
              <a:xfrm rot="3530670">
                <a:off x="7485435" y="743437"/>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0E2993E-AD67-4000-800D-168293250B68}"/>
                  </a:ext>
                </a:extLst>
              </p:cNvPr>
              <p:cNvGrpSpPr/>
              <p:nvPr/>
            </p:nvGrpSpPr>
            <p:grpSpPr>
              <a:xfrm rot="16200000">
                <a:off x="7052345" y="1528163"/>
                <a:ext cx="1478537" cy="519954"/>
                <a:chOff x="7123099" y="2465294"/>
                <a:chExt cx="1478537" cy="519954"/>
              </a:xfrm>
              <a:grpFill/>
            </p:grpSpPr>
            <p:sp>
              <p:nvSpPr>
                <p:cNvPr id="44" name="Oval 43">
                  <a:extLst>
                    <a:ext uri="{FF2B5EF4-FFF2-40B4-BE49-F238E27FC236}">
                      <a16:creationId xmlns:a16="http://schemas.microsoft.com/office/drawing/2014/main" id="{09025C14-DC1D-413E-85EC-FC0C66EE5C03}"/>
                    </a:ext>
                  </a:extLst>
                </p:cNvPr>
                <p:cNvSpPr/>
                <p:nvPr/>
              </p:nvSpPr>
              <p:spPr>
                <a:xfrm rot="777333">
                  <a:off x="7123099" y="2465295"/>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7132D2A-70DD-421E-899D-25320AF8F73E}"/>
                    </a:ext>
                  </a:extLst>
                </p:cNvPr>
                <p:cNvSpPr/>
                <p:nvPr/>
              </p:nvSpPr>
              <p:spPr>
                <a:xfrm>
                  <a:off x="7363225"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EC818AD-6423-4ACD-B864-676677A27C89}"/>
                    </a:ext>
                  </a:extLst>
                </p:cNvPr>
                <p:cNvSpPr/>
                <p:nvPr/>
              </p:nvSpPr>
              <p:spPr>
                <a:xfrm>
                  <a:off x="7603351"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04D06FA-1CD7-488E-A5CA-CD6E2F50B1BA}"/>
                    </a:ext>
                  </a:extLst>
                </p:cNvPr>
                <p:cNvSpPr/>
                <p:nvPr/>
              </p:nvSpPr>
              <p:spPr>
                <a:xfrm>
                  <a:off x="7843477"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45C442-33F0-423D-A89E-61912855DE1A}"/>
                    </a:ext>
                  </a:extLst>
                </p:cNvPr>
                <p:cNvSpPr/>
                <p:nvPr/>
              </p:nvSpPr>
              <p:spPr>
                <a:xfrm>
                  <a:off x="8083603"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AA72D96-9016-458C-BE03-1B9C065DB2E8}"/>
                    </a:ext>
                  </a:extLst>
                </p:cNvPr>
                <p:cNvSpPr/>
                <p:nvPr/>
              </p:nvSpPr>
              <p:spPr>
                <a:xfrm rot="20717703">
                  <a:off x="8323730"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a:extLst>
                  <a:ext uri="{FF2B5EF4-FFF2-40B4-BE49-F238E27FC236}">
                    <a16:creationId xmlns:a16="http://schemas.microsoft.com/office/drawing/2014/main" id="{B4360BE7-0334-4C5B-94EB-25E7DCC37FE8}"/>
                  </a:ext>
                </a:extLst>
              </p:cNvPr>
              <p:cNvSpPr/>
              <p:nvPr/>
            </p:nvSpPr>
            <p:spPr>
              <a:xfrm rot="8271314">
                <a:off x="7558643" y="2366827"/>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EE3C18D-98C3-4500-878F-B8AEC9EA2AB0}"/>
                  </a:ext>
                </a:extLst>
              </p:cNvPr>
              <p:cNvSpPr/>
              <p:nvPr/>
            </p:nvSpPr>
            <p:spPr>
              <a:xfrm rot="10080897">
                <a:off x="7111351" y="246529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6EF78F8-3F79-444E-B441-37529A52A5BF}"/>
                  </a:ext>
                </a:extLst>
              </p:cNvPr>
              <p:cNvSpPr/>
              <p:nvPr/>
            </p:nvSpPr>
            <p:spPr>
              <a:xfrm rot="8939166">
                <a:off x="7341854" y="2430864"/>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A475E8B-357C-4766-B416-96BFCC2FE70C}"/>
                  </a:ext>
                </a:extLst>
              </p:cNvPr>
              <p:cNvSpPr/>
              <p:nvPr/>
            </p:nvSpPr>
            <p:spPr>
              <a:xfrm rot="8939166">
                <a:off x="1029751" y="632492"/>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3E723A6-D3CD-41FD-8EC1-F0AF1D6DD335}"/>
                  </a:ext>
                </a:extLst>
              </p:cNvPr>
              <p:cNvSpPr/>
              <p:nvPr/>
            </p:nvSpPr>
            <p:spPr>
              <a:xfrm rot="9477692">
                <a:off x="1253096" y="525069"/>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F197885-3EBB-4A36-94C3-7E84358E26B5}"/>
                  </a:ext>
                </a:extLst>
              </p:cNvPr>
              <p:cNvSpPr/>
              <p:nvPr/>
            </p:nvSpPr>
            <p:spPr>
              <a:xfrm rot="7256946">
                <a:off x="833716" y="733146"/>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8B8AC257-0D0E-4F0D-BA9C-F0BA025CC1BF}"/>
                  </a:ext>
                </a:extLst>
              </p:cNvPr>
              <p:cNvSpPr/>
              <p:nvPr/>
            </p:nvSpPr>
            <p:spPr>
              <a:xfrm rot="2309956">
                <a:off x="939588" y="2302822"/>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E7B4D68-DDB5-47C9-9216-13E4E9A63F13}"/>
                  </a:ext>
                </a:extLst>
              </p:cNvPr>
              <p:cNvSpPr/>
              <p:nvPr/>
            </p:nvSpPr>
            <p:spPr>
              <a:xfrm rot="1505668">
                <a:off x="1091988" y="2455222"/>
                <a:ext cx="277906" cy="519953"/>
              </a:xfrm>
              <a:prstGeom prst="ellipse">
                <a:avLst/>
              </a:prstGeom>
              <a:grp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2">
              <p14:nvContentPartPr>
                <p14:cNvPr id="80" name="Ink 79">
                  <a:extLst>
                    <a:ext uri="{FF2B5EF4-FFF2-40B4-BE49-F238E27FC236}">
                      <a16:creationId xmlns:a16="http://schemas.microsoft.com/office/drawing/2014/main" id="{B45764D8-3DD6-4478-AF01-E677C8DF528B}"/>
                    </a:ext>
                  </a:extLst>
                </p14:cNvPr>
                <p14:cNvContentPartPr/>
                <p14:nvPr/>
              </p14:nvContentPartPr>
              <p14:xfrm>
                <a:off x="1576793" y="1180179"/>
                <a:ext cx="5702760" cy="1093680"/>
              </p14:xfrm>
            </p:contentPart>
          </mc:Choice>
          <mc:Fallback xmlns="">
            <p:pic>
              <p:nvPicPr>
                <p:cNvPr id="80" name="Ink 79">
                  <a:extLst>
                    <a:ext uri="{FF2B5EF4-FFF2-40B4-BE49-F238E27FC236}">
                      <a16:creationId xmlns:a16="http://schemas.microsoft.com/office/drawing/2014/main" id="{B45764D8-3DD6-4478-AF01-E677C8DF528B}"/>
                    </a:ext>
                  </a:extLst>
                </p:cNvPr>
                <p:cNvPicPr/>
                <p:nvPr/>
              </p:nvPicPr>
              <p:blipFill>
                <a:blip r:embed="rId3"/>
                <a:stretch>
                  <a:fillRect/>
                </a:stretch>
              </p:blipFill>
              <p:spPr>
                <a:xfrm>
                  <a:off x="1558793" y="1162539"/>
                  <a:ext cx="5738400" cy="1129320"/>
                </a:xfrm>
                <a:prstGeom prst="rect">
                  <a:avLst/>
                </a:prstGeom>
              </p:spPr>
            </p:pic>
          </mc:Fallback>
        </mc:AlternateContent>
      </p:grpSp>
      <p:sp>
        <p:nvSpPr>
          <p:cNvPr id="95" name="Rectangle 94">
            <a:extLst>
              <a:ext uri="{FF2B5EF4-FFF2-40B4-BE49-F238E27FC236}">
                <a16:creationId xmlns:a16="http://schemas.microsoft.com/office/drawing/2014/main" id="{1A6ED3B2-8408-4ABF-9861-013C3A31DF03}"/>
              </a:ext>
            </a:extLst>
          </p:cNvPr>
          <p:cNvSpPr/>
          <p:nvPr/>
        </p:nvSpPr>
        <p:spPr>
          <a:xfrm>
            <a:off x="4088973" y="5518897"/>
            <a:ext cx="3086101" cy="584775"/>
          </a:xfrm>
          <a:prstGeom prst="rect">
            <a:avLst/>
          </a:prstGeom>
        </p:spPr>
        <p:txBody>
          <a:bodyPr wrap="none">
            <a:spAutoFit/>
          </a:bodyPr>
          <a:lstStyle/>
          <a:p>
            <a:r>
              <a:rPr lang="en-US" sz="3200" b="0" i="0" dirty="0">
                <a:solidFill>
                  <a:srgbClr val="2E2E2E"/>
                </a:solidFill>
                <a:effectLst/>
                <a:latin typeface="NexusSerif"/>
              </a:rPr>
              <a:t>120–150 × 30 nm</a:t>
            </a:r>
            <a:endParaRPr lang="en-US" sz="3200" dirty="0"/>
          </a:p>
        </p:txBody>
      </p:sp>
    </p:spTree>
    <p:extLst>
      <p:ext uri="{BB962C8B-B14F-4D97-AF65-F5344CB8AC3E}">
        <p14:creationId xmlns:p14="http://schemas.microsoft.com/office/powerpoint/2010/main" val="14940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253FAAC6-3571-451F-8C84-36E531FA3668}"/>
              </a:ext>
            </a:extLst>
          </p:cNvPr>
          <p:cNvGrpSpPr/>
          <p:nvPr/>
        </p:nvGrpSpPr>
        <p:grpSpPr>
          <a:xfrm>
            <a:off x="817073" y="889293"/>
            <a:ext cx="5969069" cy="5951842"/>
            <a:chOff x="722017" y="1257606"/>
            <a:chExt cx="3014461" cy="3005761"/>
          </a:xfrm>
        </p:grpSpPr>
        <p:grpSp>
          <p:nvGrpSpPr>
            <p:cNvPr id="17" name="Group 16">
              <a:extLst>
                <a:ext uri="{FF2B5EF4-FFF2-40B4-BE49-F238E27FC236}">
                  <a16:creationId xmlns:a16="http://schemas.microsoft.com/office/drawing/2014/main" id="{1D6C200E-75B1-4241-903A-ED087E923001}"/>
                </a:ext>
              </a:extLst>
            </p:cNvPr>
            <p:cNvGrpSpPr/>
            <p:nvPr/>
          </p:nvGrpSpPr>
          <p:grpSpPr>
            <a:xfrm>
              <a:off x="1108754" y="1822414"/>
              <a:ext cx="2075688" cy="2075688"/>
              <a:chOff x="4480560" y="1938528"/>
              <a:chExt cx="2075688" cy="2075688"/>
            </a:xfrm>
            <a:solidFill>
              <a:schemeClr val="bg1"/>
            </a:solidFill>
          </p:grpSpPr>
          <p:sp>
            <p:nvSpPr>
              <p:cNvPr id="5" name="Oval 4">
                <a:extLst>
                  <a:ext uri="{FF2B5EF4-FFF2-40B4-BE49-F238E27FC236}">
                    <a16:creationId xmlns:a16="http://schemas.microsoft.com/office/drawing/2014/main" id="{E39824C9-FEB2-456B-93E3-07C6E06BC25A}"/>
                  </a:ext>
                </a:extLst>
              </p:cNvPr>
              <p:cNvSpPr/>
              <p:nvPr/>
            </p:nvSpPr>
            <p:spPr>
              <a:xfrm>
                <a:off x="4480560" y="1938528"/>
                <a:ext cx="2075688" cy="2075688"/>
              </a:xfrm>
              <a:prstGeom prst="ellipse">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0A2027A2-B3E8-4365-9DD1-89D2A11AA017}"/>
                      </a:ext>
                    </a:extLst>
                  </p14:cNvPr>
                  <p14:cNvContentPartPr/>
                  <p14:nvPr/>
                </p14:nvContentPartPr>
                <p14:xfrm>
                  <a:off x="6244920" y="2317032"/>
                  <a:ext cx="29880" cy="23760"/>
                </p14:xfrm>
              </p:contentPart>
            </mc:Choice>
            <mc:Fallback xmlns="">
              <p:pic>
                <p:nvPicPr>
                  <p:cNvPr id="8" name="Ink 7">
                    <a:extLst>
                      <a:ext uri="{FF2B5EF4-FFF2-40B4-BE49-F238E27FC236}">
                        <a16:creationId xmlns:a16="http://schemas.microsoft.com/office/drawing/2014/main" id="{0A2027A2-B3E8-4365-9DD1-89D2A11AA017}"/>
                      </a:ext>
                    </a:extLst>
                  </p:cNvPr>
                  <p:cNvPicPr/>
                  <p:nvPr/>
                </p:nvPicPr>
                <p:blipFill>
                  <a:blip r:embed="rId3"/>
                  <a:stretch>
                    <a:fillRect/>
                  </a:stretch>
                </p:blipFill>
                <p:spPr>
                  <a:xfrm>
                    <a:off x="6235754" y="2308007"/>
                    <a:ext cx="48028" cy="4199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2FA02AF-5E4D-49DB-8847-B0C9D9FED718}"/>
                      </a:ext>
                    </a:extLst>
                  </p14:cNvPr>
                  <p14:cNvContentPartPr/>
                  <p14:nvPr/>
                </p14:nvContentPartPr>
                <p14:xfrm>
                  <a:off x="6455160" y="3035592"/>
                  <a:ext cx="90720" cy="360"/>
                </p14:xfrm>
              </p:contentPart>
            </mc:Choice>
            <mc:Fallback xmlns="">
              <p:pic>
                <p:nvPicPr>
                  <p:cNvPr id="9" name="Ink 8">
                    <a:extLst>
                      <a:ext uri="{FF2B5EF4-FFF2-40B4-BE49-F238E27FC236}">
                        <a16:creationId xmlns:a16="http://schemas.microsoft.com/office/drawing/2014/main" id="{82FA02AF-5E4D-49DB-8847-B0C9D9FED718}"/>
                      </a:ext>
                    </a:extLst>
                  </p:cNvPr>
                  <p:cNvPicPr/>
                  <p:nvPr/>
                </p:nvPicPr>
                <p:blipFill>
                  <a:blip r:embed="rId5"/>
                  <a:stretch>
                    <a:fillRect/>
                  </a:stretch>
                </p:blipFill>
                <p:spPr>
                  <a:xfrm>
                    <a:off x="6446070" y="3017592"/>
                    <a:ext cx="108719"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234F927C-D4DC-4D54-BE44-B4BB8D866E82}"/>
                      </a:ext>
                    </a:extLst>
                  </p14:cNvPr>
                  <p14:cNvContentPartPr/>
                  <p14:nvPr/>
                </p14:nvContentPartPr>
                <p14:xfrm>
                  <a:off x="6100200" y="3711312"/>
                  <a:ext cx="44640" cy="65160"/>
                </p14:xfrm>
              </p:contentPart>
            </mc:Choice>
            <mc:Fallback xmlns="">
              <p:pic>
                <p:nvPicPr>
                  <p:cNvPr id="11" name="Ink 10">
                    <a:extLst>
                      <a:ext uri="{FF2B5EF4-FFF2-40B4-BE49-F238E27FC236}">
                        <a16:creationId xmlns:a16="http://schemas.microsoft.com/office/drawing/2014/main" id="{234F927C-D4DC-4D54-BE44-B4BB8D866E82}"/>
                      </a:ext>
                    </a:extLst>
                  </p:cNvPr>
                  <p:cNvPicPr/>
                  <p:nvPr/>
                </p:nvPicPr>
                <p:blipFill>
                  <a:blip r:embed="rId7"/>
                  <a:stretch>
                    <a:fillRect/>
                  </a:stretch>
                </p:blipFill>
                <p:spPr>
                  <a:xfrm>
                    <a:off x="6091308" y="3702368"/>
                    <a:ext cx="62605" cy="8323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DF2A1DA7-0E6D-4AEB-8BA7-38785A88B05E}"/>
                      </a:ext>
                    </a:extLst>
                  </p14:cNvPr>
                  <p14:cNvContentPartPr/>
                  <p14:nvPr/>
                </p14:nvContentPartPr>
                <p14:xfrm>
                  <a:off x="5257440" y="3872952"/>
                  <a:ext cx="30240" cy="68040"/>
                </p14:xfrm>
              </p:contentPart>
            </mc:Choice>
            <mc:Fallback xmlns="">
              <p:pic>
                <p:nvPicPr>
                  <p:cNvPr id="12" name="Ink 11">
                    <a:extLst>
                      <a:ext uri="{FF2B5EF4-FFF2-40B4-BE49-F238E27FC236}">
                        <a16:creationId xmlns:a16="http://schemas.microsoft.com/office/drawing/2014/main" id="{DF2A1DA7-0E6D-4AEB-8BA7-38785A88B05E}"/>
                      </a:ext>
                    </a:extLst>
                  </p:cNvPr>
                  <p:cNvPicPr/>
                  <p:nvPr/>
                </p:nvPicPr>
                <p:blipFill>
                  <a:blip r:embed="rId9"/>
                  <a:stretch>
                    <a:fillRect/>
                  </a:stretch>
                </p:blipFill>
                <p:spPr>
                  <a:xfrm>
                    <a:off x="5248276" y="3863856"/>
                    <a:ext cx="48384" cy="8605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F8ABAAB-37DA-4F7A-8E18-F69DBEC9EA4A}"/>
                      </a:ext>
                    </a:extLst>
                  </p14:cNvPr>
                  <p14:cNvContentPartPr/>
                  <p14:nvPr/>
                </p14:nvContentPartPr>
                <p14:xfrm>
                  <a:off x="4590000" y="3416112"/>
                  <a:ext cx="78120" cy="3960"/>
                </p14:xfrm>
              </p:contentPart>
            </mc:Choice>
            <mc:Fallback xmlns="">
              <p:pic>
                <p:nvPicPr>
                  <p:cNvPr id="13" name="Ink 12">
                    <a:extLst>
                      <a:ext uri="{FF2B5EF4-FFF2-40B4-BE49-F238E27FC236}">
                        <a16:creationId xmlns:a16="http://schemas.microsoft.com/office/drawing/2014/main" id="{2F8ABAAB-37DA-4F7A-8E18-F69DBEC9EA4A}"/>
                      </a:ext>
                    </a:extLst>
                  </p:cNvPr>
                  <p:cNvPicPr/>
                  <p:nvPr/>
                </p:nvPicPr>
                <p:blipFill>
                  <a:blip r:embed="rId11"/>
                  <a:stretch>
                    <a:fillRect/>
                  </a:stretch>
                </p:blipFill>
                <p:spPr>
                  <a:xfrm>
                    <a:off x="4580874" y="3406683"/>
                    <a:ext cx="96190" cy="2262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F0BF72F-8916-4B80-AE27-38FE26A911A5}"/>
                      </a:ext>
                    </a:extLst>
                  </p14:cNvPr>
                  <p14:cNvContentPartPr/>
                  <p14:nvPr/>
                </p14:nvContentPartPr>
                <p14:xfrm>
                  <a:off x="4525920" y="2614752"/>
                  <a:ext cx="109080" cy="79200"/>
                </p14:xfrm>
              </p:contentPart>
            </mc:Choice>
            <mc:Fallback xmlns="">
              <p:pic>
                <p:nvPicPr>
                  <p:cNvPr id="14" name="Ink 13">
                    <a:extLst>
                      <a:ext uri="{FF2B5EF4-FFF2-40B4-BE49-F238E27FC236}">
                        <a16:creationId xmlns:a16="http://schemas.microsoft.com/office/drawing/2014/main" id="{CF0BF72F-8916-4B80-AE27-38FE26A911A5}"/>
                      </a:ext>
                    </a:extLst>
                  </p:cNvPr>
                  <p:cNvPicPr/>
                  <p:nvPr/>
                </p:nvPicPr>
                <p:blipFill>
                  <a:blip r:embed="rId13"/>
                  <a:stretch>
                    <a:fillRect/>
                  </a:stretch>
                </p:blipFill>
                <p:spPr>
                  <a:xfrm>
                    <a:off x="4516997" y="2605831"/>
                    <a:ext cx="127108" cy="9722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57F36B4A-1398-4E65-91E8-AB986D511556}"/>
                      </a:ext>
                    </a:extLst>
                  </p14:cNvPr>
                  <p14:cNvContentPartPr/>
                  <p14:nvPr/>
                </p14:nvContentPartPr>
                <p14:xfrm>
                  <a:off x="5085720" y="2084472"/>
                  <a:ext cx="29520" cy="106200"/>
                </p14:xfrm>
              </p:contentPart>
            </mc:Choice>
            <mc:Fallback xmlns="">
              <p:pic>
                <p:nvPicPr>
                  <p:cNvPr id="15" name="Ink 14">
                    <a:extLst>
                      <a:ext uri="{FF2B5EF4-FFF2-40B4-BE49-F238E27FC236}">
                        <a16:creationId xmlns:a16="http://schemas.microsoft.com/office/drawing/2014/main" id="{57F36B4A-1398-4E65-91E8-AB986D511556}"/>
                      </a:ext>
                    </a:extLst>
                  </p:cNvPr>
                  <p:cNvPicPr/>
                  <p:nvPr/>
                </p:nvPicPr>
                <p:blipFill>
                  <a:blip r:embed="rId15"/>
                  <a:stretch>
                    <a:fillRect/>
                  </a:stretch>
                </p:blipFill>
                <p:spPr>
                  <a:xfrm>
                    <a:off x="5076552" y="2075561"/>
                    <a:ext cx="47672" cy="12420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815B62BF-445A-4259-867B-F1A79B36D542}"/>
                      </a:ext>
                    </a:extLst>
                  </p14:cNvPr>
                  <p14:cNvContentPartPr/>
                  <p14:nvPr/>
                </p14:nvContentPartPr>
                <p14:xfrm>
                  <a:off x="5495400" y="1975032"/>
                  <a:ext cx="12960" cy="100080"/>
                </p14:xfrm>
              </p:contentPart>
            </mc:Choice>
            <mc:Fallback xmlns="">
              <p:pic>
                <p:nvPicPr>
                  <p:cNvPr id="16" name="Ink 15">
                    <a:extLst>
                      <a:ext uri="{FF2B5EF4-FFF2-40B4-BE49-F238E27FC236}">
                        <a16:creationId xmlns:a16="http://schemas.microsoft.com/office/drawing/2014/main" id="{815B62BF-445A-4259-867B-F1A79B36D542}"/>
                      </a:ext>
                    </a:extLst>
                  </p:cNvPr>
                  <p:cNvPicPr/>
                  <p:nvPr/>
                </p:nvPicPr>
                <p:blipFill>
                  <a:blip r:embed="rId17"/>
                  <a:stretch>
                    <a:fillRect/>
                  </a:stretch>
                </p:blipFill>
                <p:spPr>
                  <a:xfrm>
                    <a:off x="5486143" y="1965917"/>
                    <a:ext cx="31289" cy="118127"/>
                  </a:xfrm>
                  <a:prstGeom prst="rect">
                    <a:avLst/>
                  </a:prstGeom>
                </p:spPr>
              </p:pic>
            </mc:Fallback>
          </mc:AlternateContent>
        </p:grpSp>
        <p:sp>
          <p:nvSpPr>
            <p:cNvPr id="19" name="Arrow: Circular 18">
              <a:extLst>
                <a:ext uri="{FF2B5EF4-FFF2-40B4-BE49-F238E27FC236}">
                  <a16:creationId xmlns:a16="http://schemas.microsoft.com/office/drawing/2014/main" id="{7A3B151D-8AA8-4952-A975-92431AF86C68}"/>
                </a:ext>
              </a:extLst>
            </p:cNvPr>
            <p:cNvSpPr/>
            <p:nvPr/>
          </p:nvSpPr>
          <p:spPr>
            <a:xfrm rot="14745546">
              <a:off x="761801" y="1466445"/>
              <a:ext cx="2780710" cy="2803891"/>
            </a:xfrm>
            <a:prstGeom prst="circularArrow">
              <a:avLst>
                <a:gd name="adj1" fmla="val 5314"/>
                <a:gd name="adj2" fmla="val 404949"/>
                <a:gd name="adj3" fmla="val 20510315"/>
                <a:gd name="adj4" fmla="val 5540117"/>
                <a:gd name="adj5" fmla="val 6381"/>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ircular 20">
              <a:extLst>
                <a:ext uri="{FF2B5EF4-FFF2-40B4-BE49-F238E27FC236}">
                  <a16:creationId xmlns:a16="http://schemas.microsoft.com/office/drawing/2014/main" id="{A56FCACB-E23F-474D-80AA-6BAD20DB0CE4}"/>
                </a:ext>
              </a:extLst>
            </p:cNvPr>
            <p:cNvSpPr/>
            <p:nvPr/>
          </p:nvSpPr>
          <p:spPr>
            <a:xfrm rot="20534999">
              <a:off x="955768" y="1459476"/>
              <a:ext cx="2780710" cy="2803891"/>
            </a:xfrm>
            <a:prstGeom prst="circularArrow">
              <a:avLst>
                <a:gd name="adj1" fmla="val 5314"/>
                <a:gd name="adj2" fmla="val 404949"/>
                <a:gd name="adj3" fmla="val 20510315"/>
                <a:gd name="adj4" fmla="val 20127566"/>
                <a:gd name="adj5" fmla="val 6381"/>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ircular 21">
              <a:extLst>
                <a:ext uri="{FF2B5EF4-FFF2-40B4-BE49-F238E27FC236}">
                  <a16:creationId xmlns:a16="http://schemas.microsoft.com/office/drawing/2014/main" id="{7C36A9D1-9846-4E9E-9ED7-CB64EF79CC79}"/>
                </a:ext>
              </a:extLst>
            </p:cNvPr>
            <p:cNvSpPr/>
            <p:nvPr/>
          </p:nvSpPr>
          <p:spPr>
            <a:xfrm rot="20418735">
              <a:off x="722017" y="1257606"/>
              <a:ext cx="2780710" cy="2803891"/>
            </a:xfrm>
            <a:prstGeom prst="circularArrow">
              <a:avLst>
                <a:gd name="adj1" fmla="val 5314"/>
                <a:gd name="adj2" fmla="val 404949"/>
                <a:gd name="adj3" fmla="val 20510315"/>
                <a:gd name="adj4" fmla="val 19066842"/>
                <a:gd name="adj5" fmla="val 6381"/>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TextBox 26">
            <a:extLst>
              <a:ext uri="{FF2B5EF4-FFF2-40B4-BE49-F238E27FC236}">
                <a16:creationId xmlns:a16="http://schemas.microsoft.com/office/drawing/2014/main" id="{60D34CC2-3C71-4AB9-8DFF-CE30F92460FD}"/>
              </a:ext>
            </a:extLst>
          </p:cNvPr>
          <p:cNvSpPr txBox="1"/>
          <p:nvPr/>
        </p:nvSpPr>
        <p:spPr>
          <a:xfrm>
            <a:off x="8120062" y="1044403"/>
            <a:ext cx="4022383" cy="461665"/>
          </a:xfrm>
          <a:prstGeom prst="rect">
            <a:avLst/>
          </a:prstGeom>
          <a:noFill/>
        </p:spPr>
        <p:txBody>
          <a:bodyPr wrap="none" rtlCol="0">
            <a:spAutoFit/>
          </a:bodyPr>
          <a:lstStyle/>
          <a:p>
            <a:r>
              <a:rPr lang="en-US" sz="2400" dirty="0"/>
              <a:t>ORF=Open Reading Frame</a:t>
            </a:r>
          </a:p>
        </p:txBody>
      </p:sp>
      <p:sp>
        <p:nvSpPr>
          <p:cNvPr id="23" name="Rectangle 22">
            <a:extLst>
              <a:ext uri="{FF2B5EF4-FFF2-40B4-BE49-F238E27FC236}">
                <a16:creationId xmlns:a16="http://schemas.microsoft.com/office/drawing/2014/main" id="{1A57F485-2840-488D-960D-D36314D07312}"/>
              </a:ext>
            </a:extLst>
          </p:cNvPr>
          <p:cNvSpPr/>
          <p:nvPr/>
        </p:nvSpPr>
        <p:spPr>
          <a:xfrm>
            <a:off x="7823200" y="7131802"/>
            <a:ext cx="6096000" cy="646331"/>
          </a:xfrm>
          <a:prstGeom prst="rect">
            <a:avLst/>
          </a:prstGeom>
        </p:spPr>
        <p:txBody>
          <a:bodyPr>
            <a:spAutoFit/>
          </a:bodyPr>
          <a:lstStyle/>
          <a:p>
            <a:r>
              <a:rPr lang="en-US" dirty="0"/>
              <a:t>https://www.sciencedirect.com/science/article/pii/S187962571300148X</a:t>
            </a:r>
          </a:p>
        </p:txBody>
      </p:sp>
      <p:sp>
        <p:nvSpPr>
          <p:cNvPr id="45" name="Rectangle 44">
            <a:extLst>
              <a:ext uri="{FF2B5EF4-FFF2-40B4-BE49-F238E27FC236}">
                <a16:creationId xmlns:a16="http://schemas.microsoft.com/office/drawing/2014/main" id="{BC4CE3CD-4718-4DA3-BE85-90491CEB2D95}"/>
              </a:ext>
            </a:extLst>
          </p:cNvPr>
          <p:cNvSpPr/>
          <p:nvPr/>
        </p:nvSpPr>
        <p:spPr>
          <a:xfrm>
            <a:off x="7153035" y="4488274"/>
            <a:ext cx="4960282" cy="830997"/>
          </a:xfrm>
          <a:prstGeom prst="rect">
            <a:avLst/>
          </a:prstGeom>
        </p:spPr>
        <p:txBody>
          <a:bodyPr wrap="square">
            <a:spAutoFit/>
          </a:bodyPr>
          <a:lstStyle/>
          <a:p>
            <a:r>
              <a:rPr lang="en-US" sz="2800" b="0" i="0" dirty="0">
                <a:solidFill>
                  <a:srgbClr val="7030A0"/>
                </a:solidFill>
                <a:effectLst/>
                <a:latin typeface="+mj-lt"/>
              </a:rPr>
              <a:t>                   = </a:t>
            </a:r>
            <a:r>
              <a:rPr lang="en-US" sz="2000" dirty="0"/>
              <a:t>extrachromosomal, </a:t>
            </a:r>
          </a:p>
          <a:p>
            <a:r>
              <a:rPr lang="en-US" sz="2000" dirty="0"/>
              <a:t>closed circular DNA molecules</a:t>
            </a:r>
          </a:p>
        </p:txBody>
      </p:sp>
      <p:sp>
        <p:nvSpPr>
          <p:cNvPr id="46" name="Rectangle 45">
            <a:extLst>
              <a:ext uri="{FF2B5EF4-FFF2-40B4-BE49-F238E27FC236}">
                <a16:creationId xmlns:a16="http://schemas.microsoft.com/office/drawing/2014/main" id="{3BCD5F98-96BD-4AF3-8ACD-C303395C29C8}"/>
              </a:ext>
            </a:extLst>
          </p:cNvPr>
          <p:cNvSpPr/>
          <p:nvPr/>
        </p:nvSpPr>
        <p:spPr>
          <a:xfrm>
            <a:off x="7097578" y="3095961"/>
            <a:ext cx="4960283" cy="523220"/>
          </a:xfrm>
          <a:prstGeom prst="rect">
            <a:avLst/>
          </a:prstGeom>
        </p:spPr>
        <p:txBody>
          <a:bodyPr wrap="square">
            <a:spAutoFit/>
          </a:bodyPr>
          <a:lstStyle/>
          <a:p>
            <a:pPr algn="r"/>
            <a:r>
              <a:rPr lang="en-US" sz="2800" b="0" i="0" dirty="0">
                <a:effectLst/>
                <a:latin typeface="+mj-lt"/>
              </a:rPr>
              <a:t>= 1 segment</a:t>
            </a:r>
          </a:p>
        </p:txBody>
      </p:sp>
    </p:spTree>
    <p:extLst>
      <p:ext uri="{BB962C8B-B14F-4D97-AF65-F5344CB8AC3E}">
        <p14:creationId xmlns:p14="http://schemas.microsoft.com/office/powerpoint/2010/main" val="233039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DDDC-F199-468E-A7B2-0AA7E6A44256}"/>
              </a:ext>
            </a:extLst>
          </p:cNvPr>
          <p:cNvSpPr>
            <a:spLocks noGrp="1"/>
          </p:cNvSpPr>
          <p:nvPr>
            <p:ph type="title"/>
          </p:nvPr>
        </p:nvSpPr>
        <p:spPr/>
        <p:txBody>
          <a:bodyPr/>
          <a:lstStyle/>
          <a:p>
            <a:r>
              <a:rPr lang="en-US" dirty="0"/>
              <a:t>What Protein Functions are encoded on the BSOLV genome?</a:t>
            </a:r>
          </a:p>
        </p:txBody>
      </p:sp>
      <p:sp>
        <p:nvSpPr>
          <p:cNvPr id="9" name="Arrow: Pentagon 8">
            <a:extLst>
              <a:ext uri="{FF2B5EF4-FFF2-40B4-BE49-F238E27FC236}">
                <a16:creationId xmlns:a16="http://schemas.microsoft.com/office/drawing/2014/main" id="{22D74FED-4178-4BF9-A746-E2A69323389C}"/>
              </a:ext>
            </a:extLst>
          </p:cNvPr>
          <p:cNvSpPr/>
          <p:nvPr/>
        </p:nvSpPr>
        <p:spPr>
          <a:xfrm>
            <a:off x="8095346" y="2260267"/>
            <a:ext cx="3062514" cy="246743"/>
          </a:xfrm>
          <a:prstGeom prst="homePlat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9">
            <a:extLst>
              <a:ext uri="{FF2B5EF4-FFF2-40B4-BE49-F238E27FC236}">
                <a16:creationId xmlns:a16="http://schemas.microsoft.com/office/drawing/2014/main" id="{09AA488B-5842-41F9-86D6-19CB0687ACAE}"/>
              </a:ext>
            </a:extLst>
          </p:cNvPr>
          <p:cNvSpPr/>
          <p:nvPr/>
        </p:nvSpPr>
        <p:spPr>
          <a:xfrm>
            <a:off x="3784600" y="2409472"/>
            <a:ext cx="271797" cy="240846"/>
          </a:xfrm>
          <a:prstGeom prst="homePlate">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27FF1FF-D5B5-41D3-85A2-2AFEC7B7CABA}"/>
              </a:ext>
            </a:extLst>
          </p:cNvPr>
          <p:cNvSpPr/>
          <p:nvPr/>
        </p:nvSpPr>
        <p:spPr>
          <a:xfrm>
            <a:off x="838200" y="2438433"/>
            <a:ext cx="296087" cy="216352"/>
          </a:xfrm>
          <a:prstGeom prst="homePlate">
            <a:avLst/>
          </a:prstGeom>
          <a:solidFill>
            <a:schemeClr val="accent3">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B0CA61-F24F-4BA2-9C5C-CF6C0805314E}"/>
              </a:ext>
            </a:extLst>
          </p:cNvPr>
          <p:cNvSpPr txBox="1"/>
          <p:nvPr/>
        </p:nvSpPr>
        <p:spPr>
          <a:xfrm>
            <a:off x="803895" y="2029435"/>
            <a:ext cx="981359" cy="461665"/>
          </a:xfrm>
          <a:prstGeom prst="rect">
            <a:avLst/>
          </a:prstGeom>
          <a:noFill/>
        </p:spPr>
        <p:txBody>
          <a:bodyPr wrap="none" rtlCol="0">
            <a:spAutoFit/>
          </a:bodyPr>
          <a:lstStyle/>
          <a:p>
            <a:r>
              <a:rPr lang="en-US" sz="2400" dirty="0"/>
              <a:t>ORF1</a:t>
            </a:r>
          </a:p>
        </p:txBody>
      </p:sp>
      <p:sp>
        <p:nvSpPr>
          <p:cNvPr id="13" name="TextBox 12">
            <a:extLst>
              <a:ext uri="{FF2B5EF4-FFF2-40B4-BE49-F238E27FC236}">
                <a16:creationId xmlns:a16="http://schemas.microsoft.com/office/drawing/2014/main" id="{D9185722-07DB-4F01-9268-BCE5B3C941D0}"/>
              </a:ext>
            </a:extLst>
          </p:cNvPr>
          <p:cNvSpPr txBox="1"/>
          <p:nvPr/>
        </p:nvSpPr>
        <p:spPr>
          <a:xfrm>
            <a:off x="3750296" y="1976768"/>
            <a:ext cx="981359" cy="461665"/>
          </a:xfrm>
          <a:prstGeom prst="rect">
            <a:avLst/>
          </a:prstGeom>
          <a:noFill/>
        </p:spPr>
        <p:txBody>
          <a:bodyPr wrap="none" rtlCol="0">
            <a:spAutoFit/>
          </a:bodyPr>
          <a:lstStyle/>
          <a:p>
            <a:r>
              <a:rPr lang="en-US" sz="2400" dirty="0"/>
              <a:t>ORF2</a:t>
            </a:r>
          </a:p>
        </p:txBody>
      </p:sp>
      <p:sp>
        <p:nvSpPr>
          <p:cNvPr id="14" name="TextBox 13">
            <a:extLst>
              <a:ext uri="{FF2B5EF4-FFF2-40B4-BE49-F238E27FC236}">
                <a16:creationId xmlns:a16="http://schemas.microsoft.com/office/drawing/2014/main" id="{58F47D62-95BA-49BD-A56C-60F38DF395C0}"/>
              </a:ext>
            </a:extLst>
          </p:cNvPr>
          <p:cNvSpPr txBox="1"/>
          <p:nvPr/>
        </p:nvSpPr>
        <p:spPr>
          <a:xfrm>
            <a:off x="8061043" y="1798602"/>
            <a:ext cx="981359" cy="461665"/>
          </a:xfrm>
          <a:prstGeom prst="rect">
            <a:avLst/>
          </a:prstGeom>
          <a:noFill/>
        </p:spPr>
        <p:txBody>
          <a:bodyPr wrap="none" rtlCol="0">
            <a:spAutoFit/>
          </a:bodyPr>
          <a:lstStyle/>
          <a:p>
            <a:r>
              <a:rPr lang="en-US" sz="2400" dirty="0"/>
              <a:t>ORF3</a:t>
            </a:r>
          </a:p>
        </p:txBody>
      </p:sp>
    </p:spTree>
    <p:extLst>
      <p:ext uri="{BB962C8B-B14F-4D97-AF65-F5344CB8AC3E}">
        <p14:creationId xmlns:p14="http://schemas.microsoft.com/office/powerpoint/2010/main" val="276686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1182-ABDC-4105-A3CA-F462E35279D9}"/>
              </a:ext>
            </a:extLst>
          </p:cNvPr>
          <p:cNvSpPr>
            <a:spLocks noGrp="1"/>
          </p:cNvSpPr>
          <p:nvPr>
            <p:ph type="ctrTitle"/>
          </p:nvPr>
        </p:nvSpPr>
        <p:spPr/>
        <p:txBody>
          <a:bodyPr/>
          <a:lstStyle/>
          <a:p>
            <a:r>
              <a:rPr lang="en-US" i="1" dirty="0"/>
              <a:t>Taxonomy, phylogeny, etc. </a:t>
            </a:r>
            <a:endParaRPr lang="en-US" dirty="0"/>
          </a:p>
        </p:txBody>
      </p:sp>
      <p:sp>
        <p:nvSpPr>
          <p:cNvPr id="5" name="Subtitle 4">
            <a:extLst>
              <a:ext uri="{FF2B5EF4-FFF2-40B4-BE49-F238E27FC236}">
                <a16:creationId xmlns:a16="http://schemas.microsoft.com/office/drawing/2014/main" id="{D0A3CBB1-5884-4AB6-9DEC-2545A1BB26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250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1182-ABDC-4105-A3CA-F462E35279D9}"/>
              </a:ext>
            </a:extLst>
          </p:cNvPr>
          <p:cNvSpPr>
            <a:spLocks noGrp="1"/>
          </p:cNvSpPr>
          <p:nvPr>
            <p:ph type="ctrTitle"/>
          </p:nvPr>
        </p:nvSpPr>
        <p:spPr>
          <a:xfrm>
            <a:off x="1524000" y="1122363"/>
            <a:ext cx="9144000" cy="2387600"/>
          </a:xfrm>
        </p:spPr>
        <p:txBody>
          <a:bodyPr/>
          <a:lstStyle/>
          <a:p>
            <a:r>
              <a:rPr lang="en-US" dirty="0"/>
              <a:t>Virion life cycle</a:t>
            </a:r>
          </a:p>
        </p:txBody>
      </p:sp>
    </p:spTree>
    <p:extLst>
      <p:ext uri="{BB962C8B-B14F-4D97-AF65-F5344CB8AC3E}">
        <p14:creationId xmlns:p14="http://schemas.microsoft.com/office/powerpoint/2010/main" val="122166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A86292-3DE3-4440-92FC-24C6336A5BC7}"/>
              </a:ext>
            </a:extLst>
          </p:cNvPr>
          <p:cNvGrpSpPr/>
          <p:nvPr/>
        </p:nvGrpSpPr>
        <p:grpSpPr>
          <a:xfrm>
            <a:off x="2795056" y="101501"/>
            <a:ext cx="9135688" cy="6654997"/>
            <a:chOff x="80884" y="1066137"/>
            <a:chExt cx="6829986" cy="4258261"/>
          </a:xfrm>
        </p:grpSpPr>
        <p:sp>
          <p:nvSpPr>
            <p:cNvPr id="58" name="Rectangle: Rounded Corners 57">
              <a:extLst>
                <a:ext uri="{FF2B5EF4-FFF2-40B4-BE49-F238E27FC236}">
                  <a16:creationId xmlns:a16="http://schemas.microsoft.com/office/drawing/2014/main" id="{1953C499-3A03-4A32-BDC1-E2BD681FB43D}"/>
                </a:ext>
              </a:extLst>
            </p:cNvPr>
            <p:cNvSpPr/>
            <p:nvPr/>
          </p:nvSpPr>
          <p:spPr>
            <a:xfrm>
              <a:off x="80884" y="1066137"/>
              <a:ext cx="6829986" cy="4258261"/>
            </a:xfrm>
            <a:prstGeom prst="roundRect">
              <a:avLst/>
            </a:prstGeom>
            <a:solidFill>
              <a:srgbClr val="F0F6EE"/>
            </a:solidFill>
            <a:ln w="136525"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C564F2E-7652-40EB-BB65-15CFB39D6EAA}"/>
                </a:ext>
              </a:extLst>
            </p:cNvPr>
            <p:cNvSpPr/>
            <p:nvPr/>
          </p:nvSpPr>
          <p:spPr>
            <a:xfrm>
              <a:off x="147163" y="3605475"/>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D5E4C61-4D48-4B55-81CC-15C11DE8A6AE}"/>
                </a:ext>
              </a:extLst>
            </p:cNvPr>
            <p:cNvSpPr/>
            <p:nvPr/>
          </p:nvSpPr>
          <p:spPr>
            <a:xfrm>
              <a:off x="486953" y="4166920"/>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348AF50-D57C-4AE5-A070-D5CFCC29AAEF}"/>
                </a:ext>
              </a:extLst>
            </p:cNvPr>
            <p:cNvSpPr/>
            <p:nvPr/>
          </p:nvSpPr>
          <p:spPr>
            <a:xfrm>
              <a:off x="3570852" y="1187051"/>
              <a:ext cx="2609824" cy="2547553"/>
            </a:xfrm>
            <a:custGeom>
              <a:avLst/>
              <a:gdLst>
                <a:gd name="connsiteX0" fmla="*/ 347214 w 695325"/>
                <a:gd name="connsiteY0" fmla="*/ 9223 h 876300"/>
                <a:gd name="connsiteX1" fmla="*/ 74163 w 695325"/>
                <a:gd name="connsiteY1" fmla="*/ 164871 h 876300"/>
                <a:gd name="connsiteX2" fmla="*/ 30865 w 695325"/>
                <a:gd name="connsiteY2" fmla="*/ 593037 h 876300"/>
                <a:gd name="connsiteX3" fmla="*/ 223299 w 695325"/>
                <a:gd name="connsiteY3" fmla="*/ 852823 h 876300"/>
                <a:gd name="connsiteX4" fmla="*/ 574491 w 695325"/>
                <a:gd name="connsiteY4" fmla="*/ 780661 h 876300"/>
                <a:gd name="connsiteX5" fmla="*/ 680330 w 695325"/>
                <a:gd name="connsiteY5" fmla="*/ 376549 h 876300"/>
                <a:gd name="connsiteX6" fmla="*/ 347214 w 695325"/>
                <a:gd name="connsiteY6" fmla="*/ 922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 h="876300">
                  <a:moveTo>
                    <a:pt x="347214" y="9223"/>
                  </a:moveTo>
                  <a:cubicBezTo>
                    <a:pt x="243754" y="-7266"/>
                    <a:pt x="131291" y="77052"/>
                    <a:pt x="74163" y="164871"/>
                  </a:cubicBezTo>
                  <a:cubicBezTo>
                    <a:pt x="-4060" y="285117"/>
                    <a:pt x="-7174" y="454723"/>
                    <a:pt x="30865" y="593037"/>
                  </a:cubicBezTo>
                  <a:cubicBezTo>
                    <a:pt x="59442" y="696944"/>
                    <a:pt x="122645" y="814327"/>
                    <a:pt x="223299" y="852823"/>
                  </a:cubicBezTo>
                  <a:cubicBezTo>
                    <a:pt x="334924" y="895515"/>
                    <a:pt x="487755" y="862877"/>
                    <a:pt x="574491" y="780661"/>
                  </a:cubicBezTo>
                  <a:cubicBezTo>
                    <a:pt x="675552" y="684866"/>
                    <a:pt x="713460" y="511798"/>
                    <a:pt x="680330" y="376549"/>
                  </a:cubicBezTo>
                  <a:cubicBezTo>
                    <a:pt x="641004" y="216003"/>
                    <a:pt x="510446" y="35240"/>
                    <a:pt x="347214" y="9223"/>
                  </a:cubicBezTo>
                  <a:close/>
                </a:path>
              </a:pathLst>
            </a:custGeom>
            <a:solidFill>
              <a:srgbClr val="23A5AF">
                <a:alpha val="30196"/>
              </a:srgbClr>
            </a:solidFill>
            <a:ln w="57150" cap="flat">
              <a:solidFill>
                <a:srgbClr val="1C818A"/>
              </a:solidFill>
              <a:prstDash val="lgDash"/>
              <a:miter/>
            </a:ln>
          </p:spPr>
          <p:txBody>
            <a:bodyPr rtlCol="0" anchor="ctr"/>
            <a:lstStyle/>
            <a:p>
              <a:endParaRPr lang="en-US"/>
            </a:p>
          </p:txBody>
        </p:sp>
        <p:sp>
          <p:nvSpPr>
            <p:cNvPr id="49" name="Freeform: Shape 48">
              <a:extLst>
                <a:ext uri="{FF2B5EF4-FFF2-40B4-BE49-F238E27FC236}">
                  <a16:creationId xmlns:a16="http://schemas.microsoft.com/office/drawing/2014/main" id="{AFCA0EFA-874D-48E3-80C0-0E0FA8D4EEDA}"/>
                </a:ext>
              </a:extLst>
            </p:cNvPr>
            <p:cNvSpPr/>
            <p:nvPr/>
          </p:nvSpPr>
          <p:spPr>
            <a:xfrm rot="5400000">
              <a:off x="2271099" y="2829766"/>
              <a:ext cx="1741606" cy="3005831"/>
            </a:xfrm>
            <a:custGeom>
              <a:avLst/>
              <a:gdLst>
                <a:gd name="connsiteX0" fmla="*/ 132898 w 1609725"/>
                <a:gd name="connsiteY0" fmla="*/ 520346 h 2486025"/>
                <a:gd name="connsiteX1" fmla="*/ 522941 w 1609725"/>
                <a:gd name="connsiteY1" fmla="*/ 82542 h 2486025"/>
                <a:gd name="connsiteX2" fmla="*/ 1382629 w 1609725"/>
                <a:gd name="connsiteY2" fmla="*/ 162143 h 2486025"/>
                <a:gd name="connsiteX3" fmla="*/ 1565711 w 1609725"/>
                <a:gd name="connsiteY3" fmla="*/ 1407894 h 2486025"/>
                <a:gd name="connsiteX4" fmla="*/ 1219448 w 1609725"/>
                <a:gd name="connsiteY4" fmla="*/ 2359123 h 2486025"/>
                <a:gd name="connsiteX5" fmla="*/ 339860 w 1609725"/>
                <a:gd name="connsiteY5" fmla="*/ 2351163 h 2486025"/>
                <a:gd name="connsiteX6" fmla="*/ 17477 w 1609725"/>
                <a:gd name="connsiteY6" fmla="*/ 1380034 h 2486025"/>
                <a:gd name="connsiteX7" fmla="*/ 132898 w 1609725"/>
                <a:gd name="connsiteY7" fmla="*/ 520346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9725" h="2486025">
                  <a:moveTo>
                    <a:pt x="132898" y="520346"/>
                  </a:moveTo>
                  <a:cubicBezTo>
                    <a:pt x="214485" y="342739"/>
                    <a:pt x="341099" y="154194"/>
                    <a:pt x="522941" y="82542"/>
                  </a:cubicBezTo>
                  <a:cubicBezTo>
                    <a:pt x="790694" y="-22960"/>
                    <a:pt x="1173753" y="-35829"/>
                    <a:pt x="1382629" y="162143"/>
                  </a:cubicBezTo>
                  <a:cubicBezTo>
                    <a:pt x="1687255" y="450865"/>
                    <a:pt x="1608278" y="990348"/>
                    <a:pt x="1565711" y="1407894"/>
                  </a:cubicBezTo>
                  <a:cubicBezTo>
                    <a:pt x="1531489" y="1743585"/>
                    <a:pt x="1496732" y="2166839"/>
                    <a:pt x="1219448" y="2359123"/>
                  </a:cubicBezTo>
                  <a:cubicBezTo>
                    <a:pt x="978504" y="2526207"/>
                    <a:pt x="576838" y="2523825"/>
                    <a:pt x="339860" y="2351163"/>
                  </a:cubicBezTo>
                  <a:cubicBezTo>
                    <a:pt x="64190" y="2150311"/>
                    <a:pt x="49331" y="1719624"/>
                    <a:pt x="17477" y="1380034"/>
                  </a:cubicBezTo>
                  <a:cubicBezTo>
                    <a:pt x="-9526" y="1092164"/>
                    <a:pt x="12204" y="783085"/>
                    <a:pt x="132898" y="520346"/>
                  </a:cubicBezTo>
                  <a:close/>
                </a:path>
              </a:pathLst>
            </a:custGeom>
            <a:solidFill>
              <a:srgbClr val="CFE2C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8217755-16D4-418D-9D5A-A543744DC989}"/>
                </a:ext>
              </a:extLst>
            </p:cNvPr>
            <p:cNvSpPr/>
            <p:nvPr/>
          </p:nvSpPr>
          <p:spPr>
            <a:xfrm>
              <a:off x="5695655" y="3691904"/>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06B37E3-C078-4091-85CF-99FE11B0DEA0}"/>
                </a:ext>
              </a:extLst>
            </p:cNvPr>
            <p:cNvSpPr/>
            <p:nvPr/>
          </p:nvSpPr>
          <p:spPr>
            <a:xfrm>
              <a:off x="6035445" y="4253349"/>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A217C23-6D27-46A3-853D-73A8E8CB7AFA}"/>
                </a:ext>
              </a:extLst>
            </p:cNvPr>
            <p:cNvSpPr/>
            <p:nvPr/>
          </p:nvSpPr>
          <p:spPr>
            <a:xfrm rot="15110538">
              <a:off x="1061641" y="1546183"/>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EE0007A-C1B9-4118-9106-E9D62536CB73}"/>
                </a:ext>
              </a:extLst>
            </p:cNvPr>
            <p:cNvSpPr/>
            <p:nvPr/>
          </p:nvSpPr>
          <p:spPr>
            <a:xfrm rot="15110538">
              <a:off x="1401431" y="2107628"/>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grpSp>
      <p:grpSp>
        <p:nvGrpSpPr>
          <p:cNvPr id="21" name="Group 20">
            <a:extLst>
              <a:ext uri="{FF2B5EF4-FFF2-40B4-BE49-F238E27FC236}">
                <a16:creationId xmlns:a16="http://schemas.microsoft.com/office/drawing/2014/main" id="{249509B5-F96C-49F0-B7F7-976FD617243E}"/>
              </a:ext>
            </a:extLst>
          </p:cNvPr>
          <p:cNvGrpSpPr/>
          <p:nvPr/>
        </p:nvGrpSpPr>
        <p:grpSpPr>
          <a:xfrm>
            <a:off x="8034618" y="849267"/>
            <a:ext cx="1381303" cy="1377317"/>
            <a:chOff x="722017" y="1257606"/>
            <a:chExt cx="3014461" cy="3005761"/>
          </a:xfrm>
        </p:grpSpPr>
        <p:grpSp>
          <p:nvGrpSpPr>
            <p:cNvPr id="22" name="Group 21">
              <a:extLst>
                <a:ext uri="{FF2B5EF4-FFF2-40B4-BE49-F238E27FC236}">
                  <a16:creationId xmlns:a16="http://schemas.microsoft.com/office/drawing/2014/main" id="{03F5EBB0-CE0B-4E36-BC1C-73D188F6DFEA}"/>
                </a:ext>
              </a:extLst>
            </p:cNvPr>
            <p:cNvGrpSpPr/>
            <p:nvPr/>
          </p:nvGrpSpPr>
          <p:grpSpPr>
            <a:xfrm>
              <a:off x="1108754" y="1822414"/>
              <a:ext cx="2075688" cy="2075688"/>
              <a:chOff x="4480560" y="1938528"/>
              <a:chExt cx="2075688" cy="2075688"/>
            </a:xfrm>
            <a:solidFill>
              <a:schemeClr val="bg1"/>
            </a:solidFill>
          </p:grpSpPr>
          <p:sp>
            <p:nvSpPr>
              <p:cNvPr id="36" name="Oval 35">
                <a:extLst>
                  <a:ext uri="{FF2B5EF4-FFF2-40B4-BE49-F238E27FC236}">
                    <a16:creationId xmlns:a16="http://schemas.microsoft.com/office/drawing/2014/main" id="{9A95FF6A-5FC1-48DC-BE23-B409DE0824D8}"/>
                  </a:ext>
                </a:extLst>
              </p:cNvPr>
              <p:cNvSpPr/>
              <p:nvPr/>
            </p:nvSpPr>
            <p:spPr>
              <a:xfrm>
                <a:off x="4480560" y="1938528"/>
                <a:ext cx="2075688" cy="2075688"/>
              </a:xfrm>
              <a:prstGeom prst="ellipse">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C457899F-CCF0-4308-A951-374D8FA8B237}"/>
                      </a:ext>
                    </a:extLst>
                  </p14:cNvPr>
                  <p14:cNvContentPartPr/>
                  <p14:nvPr/>
                </p14:nvContentPartPr>
                <p14:xfrm>
                  <a:off x="6244920" y="2317032"/>
                  <a:ext cx="29880" cy="23760"/>
                </p14:xfrm>
              </p:contentPart>
            </mc:Choice>
            <mc:Fallback xmlns="">
              <p:pic>
                <p:nvPicPr>
                  <p:cNvPr id="38" name="Ink 37">
                    <a:extLst>
                      <a:ext uri="{FF2B5EF4-FFF2-40B4-BE49-F238E27FC236}">
                        <a16:creationId xmlns:a16="http://schemas.microsoft.com/office/drawing/2014/main" id="{C457899F-CCF0-4308-A951-374D8FA8B237}"/>
                      </a:ext>
                    </a:extLst>
                  </p:cNvPr>
                  <p:cNvPicPr/>
                  <p:nvPr/>
                </p:nvPicPr>
                <p:blipFill>
                  <a:blip r:embed="rId3"/>
                  <a:stretch>
                    <a:fillRect/>
                  </a:stretch>
                </p:blipFill>
                <p:spPr>
                  <a:xfrm>
                    <a:off x="6205604" y="2278709"/>
                    <a:ext cx="107725" cy="9963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a:extLst>
                      <a:ext uri="{FF2B5EF4-FFF2-40B4-BE49-F238E27FC236}">
                        <a16:creationId xmlns:a16="http://schemas.microsoft.com/office/drawing/2014/main" id="{601CF2C1-33E0-472C-AFD8-B1CE933EDECF}"/>
                      </a:ext>
                    </a:extLst>
                  </p14:cNvPr>
                  <p14:cNvContentPartPr/>
                  <p14:nvPr/>
                </p14:nvContentPartPr>
                <p14:xfrm>
                  <a:off x="6455160" y="3035592"/>
                  <a:ext cx="90720" cy="360"/>
                </p14:xfrm>
              </p:contentPart>
            </mc:Choice>
            <mc:Fallback xmlns="">
              <p:pic>
                <p:nvPicPr>
                  <p:cNvPr id="39" name="Ink 38">
                    <a:extLst>
                      <a:ext uri="{FF2B5EF4-FFF2-40B4-BE49-F238E27FC236}">
                        <a16:creationId xmlns:a16="http://schemas.microsoft.com/office/drawing/2014/main" id="{601CF2C1-33E0-472C-AFD8-B1CE933EDECF}"/>
                      </a:ext>
                    </a:extLst>
                  </p:cNvPr>
                  <p:cNvPicPr/>
                  <p:nvPr/>
                </p:nvPicPr>
                <p:blipFill>
                  <a:blip r:embed="rId5"/>
                  <a:stretch>
                    <a:fillRect/>
                  </a:stretch>
                </p:blipFill>
                <p:spPr>
                  <a:xfrm>
                    <a:off x="6416057" y="3017592"/>
                    <a:ext cx="168145"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BA0C65DB-8207-4256-8FC0-1A5FC60679AE}"/>
                      </a:ext>
                    </a:extLst>
                  </p14:cNvPr>
                  <p14:cNvContentPartPr/>
                  <p14:nvPr/>
                </p14:nvContentPartPr>
                <p14:xfrm>
                  <a:off x="6100200" y="3711312"/>
                  <a:ext cx="44640" cy="65160"/>
                </p14:xfrm>
              </p:contentPart>
            </mc:Choice>
            <mc:Fallback xmlns="">
              <p:pic>
                <p:nvPicPr>
                  <p:cNvPr id="40" name="Ink 39">
                    <a:extLst>
                      <a:ext uri="{FF2B5EF4-FFF2-40B4-BE49-F238E27FC236}">
                        <a16:creationId xmlns:a16="http://schemas.microsoft.com/office/drawing/2014/main" id="{BA0C65DB-8207-4256-8FC0-1A5FC60679AE}"/>
                      </a:ext>
                    </a:extLst>
                  </p:cNvPr>
                  <p:cNvPicPr/>
                  <p:nvPr/>
                </p:nvPicPr>
                <p:blipFill>
                  <a:blip r:embed="rId7"/>
                  <a:stretch>
                    <a:fillRect/>
                  </a:stretch>
                </p:blipFill>
                <p:spPr>
                  <a:xfrm>
                    <a:off x="6061717" y="3672059"/>
                    <a:ext cx="120836" cy="14288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id="{65283528-16B3-4DC7-94A7-90DF27C150CE}"/>
                      </a:ext>
                    </a:extLst>
                  </p14:cNvPr>
                  <p14:cNvContentPartPr/>
                  <p14:nvPr/>
                </p14:nvContentPartPr>
                <p14:xfrm>
                  <a:off x="5257440" y="3872952"/>
                  <a:ext cx="30240" cy="68040"/>
                </p14:xfrm>
              </p:contentPart>
            </mc:Choice>
            <mc:Fallback xmlns="">
              <p:pic>
                <p:nvPicPr>
                  <p:cNvPr id="41" name="Ink 40">
                    <a:extLst>
                      <a:ext uri="{FF2B5EF4-FFF2-40B4-BE49-F238E27FC236}">
                        <a16:creationId xmlns:a16="http://schemas.microsoft.com/office/drawing/2014/main" id="{65283528-16B3-4DC7-94A7-90DF27C150CE}"/>
                      </a:ext>
                    </a:extLst>
                  </p:cNvPr>
                  <p:cNvPicPr/>
                  <p:nvPr/>
                </p:nvPicPr>
                <p:blipFill>
                  <a:blip r:embed="rId9"/>
                  <a:stretch>
                    <a:fillRect/>
                  </a:stretch>
                </p:blipFill>
                <p:spPr>
                  <a:xfrm>
                    <a:off x="5218671" y="3833849"/>
                    <a:ext cx="107003" cy="14546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A7EC520D-D854-4B6E-9D6D-6645A47DC827}"/>
                      </a:ext>
                    </a:extLst>
                  </p14:cNvPr>
                  <p14:cNvContentPartPr/>
                  <p14:nvPr/>
                </p14:nvContentPartPr>
                <p14:xfrm>
                  <a:off x="4590000" y="3416112"/>
                  <a:ext cx="78120" cy="3960"/>
                </p14:xfrm>
              </p:contentPart>
            </mc:Choice>
            <mc:Fallback xmlns="">
              <p:pic>
                <p:nvPicPr>
                  <p:cNvPr id="43" name="Ink 42">
                    <a:extLst>
                      <a:ext uri="{FF2B5EF4-FFF2-40B4-BE49-F238E27FC236}">
                        <a16:creationId xmlns:a16="http://schemas.microsoft.com/office/drawing/2014/main" id="{A7EC520D-D854-4B6E-9D6D-6645A47DC827}"/>
                      </a:ext>
                    </a:extLst>
                  </p:cNvPr>
                  <p:cNvPicPr/>
                  <p:nvPr/>
                </p:nvPicPr>
                <p:blipFill>
                  <a:blip r:embed="rId11"/>
                  <a:stretch>
                    <a:fillRect/>
                  </a:stretch>
                </p:blipFill>
                <p:spPr>
                  <a:xfrm>
                    <a:off x="4550940" y="3383112"/>
                    <a:ext cx="155459" cy="693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3">
                    <a:extLst>
                      <a:ext uri="{FF2B5EF4-FFF2-40B4-BE49-F238E27FC236}">
                        <a16:creationId xmlns:a16="http://schemas.microsoft.com/office/drawing/2014/main" id="{BC12D578-F20E-46B8-8843-4A16FB3443E7}"/>
                      </a:ext>
                    </a:extLst>
                  </p14:cNvPr>
                  <p14:cNvContentPartPr/>
                  <p14:nvPr/>
                </p14:nvContentPartPr>
                <p14:xfrm>
                  <a:off x="4525920" y="2614752"/>
                  <a:ext cx="109080" cy="79200"/>
                </p14:xfrm>
              </p:contentPart>
            </mc:Choice>
            <mc:Fallback xmlns="">
              <p:pic>
                <p:nvPicPr>
                  <p:cNvPr id="44" name="Ink 43">
                    <a:extLst>
                      <a:ext uri="{FF2B5EF4-FFF2-40B4-BE49-F238E27FC236}">
                        <a16:creationId xmlns:a16="http://schemas.microsoft.com/office/drawing/2014/main" id="{BC12D578-F20E-46B8-8843-4A16FB3443E7}"/>
                      </a:ext>
                    </a:extLst>
                  </p:cNvPr>
                  <p:cNvPicPr/>
                  <p:nvPr/>
                </p:nvPicPr>
                <p:blipFill>
                  <a:blip r:embed="rId13"/>
                  <a:stretch>
                    <a:fillRect/>
                  </a:stretch>
                </p:blipFill>
                <p:spPr>
                  <a:xfrm>
                    <a:off x="4486683" y="2575544"/>
                    <a:ext cx="186770" cy="15683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id="{45767E6C-897F-48E1-84D2-5AB53789016E}"/>
                      </a:ext>
                    </a:extLst>
                  </p14:cNvPr>
                  <p14:cNvContentPartPr/>
                  <p14:nvPr/>
                </p14:nvContentPartPr>
                <p14:xfrm>
                  <a:off x="5085720" y="2084472"/>
                  <a:ext cx="29520" cy="106200"/>
                </p14:xfrm>
              </p:contentPart>
            </mc:Choice>
            <mc:Fallback xmlns="">
              <p:pic>
                <p:nvPicPr>
                  <p:cNvPr id="45" name="Ink 44">
                    <a:extLst>
                      <a:ext uri="{FF2B5EF4-FFF2-40B4-BE49-F238E27FC236}">
                        <a16:creationId xmlns:a16="http://schemas.microsoft.com/office/drawing/2014/main" id="{45767E6C-897F-48E1-84D2-5AB53789016E}"/>
                      </a:ext>
                    </a:extLst>
                  </p:cNvPr>
                  <p:cNvPicPr/>
                  <p:nvPr/>
                </p:nvPicPr>
                <p:blipFill>
                  <a:blip r:embed="rId15"/>
                  <a:stretch>
                    <a:fillRect/>
                  </a:stretch>
                </p:blipFill>
                <p:spPr>
                  <a:xfrm>
                    <a:off x="5046878" y="2045428"/>
                    <a:ext cx="106427" cy="18350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Ink 45">
                    <a:extLst>
                      <a:ext uri="{FF2B5EF4-FFF2-40B4-BE49-F238E27FC236}">
                        <a16:creationId xmlns:a16="http://schemas.microsoft.com/office/drawing/2014/main" id="{D7848D8F-A330-4B30-9529-E2AA8B0656E7}"/>
                      </a:ext>
                    </a:extLst>
                  </p14:cNvPr>
                  <p14:cNvContentPartPr/>
                  <p14:nvPr/>
                </p14:nvContentPartPr>
                <p14:xfrm>
                  <a:off x="5495400" y="1975032"/>
                  <a:ext cx="12960" cy="100080"/>
                </p14:xfrm>
              </p:contentPart>
            </mc:Choice>
            <mc:Fallback xmlns="">
              <p:pic>
                <p:nvPicPr>
                  <p:cNvPr id="46" name="Ink 45">
                    <a:extLst>
                      <a:ext uri="{FF2B5EF4-FFF2-40B4-BE49-F238E27FC236}">
                        <a16:creationId xmlns:a16="http://schemas.microsoft.com/office/drawing/2014/main" id="{D7848D8F-A330-4B30-9529-E2AA8B0656E7}"/>
                      </a:ext>
                    </a:extLst>
                  </p:cNvPr>
                  <p:cNvPicPr/>
                  <p:nvPr/>
                </p:nvPicPr>
                <p:blipFill>
                  <a:blip r:embed="rId17"/>
                  <a:stretch>
                    <a:fillRect/>
                  </a:stretch>
                </p:blipFill>
                <p:spPr>
                  <a:xfrm>
                    <a:off x="5457282" y="1935938"/>
                    <a:ext cx="88433" cy="177486"/>
                  </a:xfrm>
                  <a:prstGeom prst="rect">
                    <a:avLst/>
                  </a:prstGeom>
                </p:spPr>
              </p:pic>
            </mc:Fallback>
          </mc:AlternateContent>
        </p:grpSp>
        <p:sp>
          <p:nvSpPr>
            <p:cNvPr id="24" name="Arrow: Circular 23">
              <a:extLst>
                <a:ext uri="{FF2B5EF4-FFF2-40B4-BE49-F238E27FC236}">
                  <a16:creationId xmlns:a16="http://schemas.microsoft.com/office/drawing/2014/main" id="{9084E427-21D3-466E-83F4-331E890309D0}"/>
                </a:ext>
              </a:extLst>
            </p:cNvPr>
            <p:cNvSpPr/>
            <p:nvPr/>
          </p:nvSpPr>
          <p:spPr>
            <a:xfrm rot="14745546">
              <a:off x="761801" y="1466445"/>
              <a:ext cx="2780710" cy="2803891"/>
            </a:xfrm>
            <a:prstGeom prst="circularArrow">
              <a:avLst>
                <a:gd name="adj1" fmla="val 5314"/>
                <a:gd name="adj2" fmla="val 404949"/>
                <a:gd name="adj3" fmla="val 20510315"/>
                <a:gd name="adj4" fmla="val 5540117"/>
                <a:gd name="adj5" fmla="val 6381"/>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ircular 28">
              <a:extLst>
                <a:ext uri="{FF2B5EF4-FFF2-40B4-BE49-F238E27FC236}">
                  <a16:creationId xmlns:a16="http://schemas.microsoft.com/office/drawing/2014/main" id="{A78BB8F7-E910-463F-83AE-1F155F27F494}"/>
                </a:ext>
              </a:extLst>
            </p:cNvPr>
            <p:cNvSpPr/>
            <p:nvPr/>
          </p:nvSpPr>
          <p:spPr>
            <a:xfrm rot="20534999">
              <a:off x="955768" y="1459476"/>
              <a:ext cx="2780710" cy="2803891"/>
            </a:xfrm>
            <a:prstGeom prst="circularArrow">
              <a:avLst>
                <a:gd name="adj1" fmla="val 5314"/>
                <a:gd name="adj2" fmla="val 404949"/>
                <a:gd name="adj3" fmla="val 20510315"/>
                <a:gd name="adj4" fmla="val 20127566"/>
                <a:gd name="adj5" fmla="val 6381"/>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ircular 34">
              <a:extLst>
                <a:ext uri="{FF2B5EF4-FFF2-40B4-BE49-F238E27FC236}">
                  <a16:creationId xmlns:a16="http://schemas.microsoft.com/office/drawing/2014/main" id="{EC8594AE-236F-4020-A0D4-9E4EDC0B1968}"/>
                </a:ext>
              </a:extLst>
            </p:cNvPr>
            <p:cNvSpPr/>
            <p:nvPr/>
          </p:nvSpPr>
          <p:spPr>
            <a:xfrm rot="20418735">
              <a:off x="722017" y="1257606"/>
              <a:ext cx="2780710" cy="2803891"/>
            </a:xfrm>
            <a:prstGeom prst="circularArrow">
              <a:avLst>
                <a:gd name="adj1" fmla="val 5314"/>
                <a:gd name="adj2" fmla="val 404949"/>
                <a:gd name="adj3" fmla="val 20510315"/>
                <a:gd name="adj4" fmla="val 19066842"/>
                <a:gd name="adj5" fmla="val 6381"/>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1" name="TextBox 50">
            <a:extLst>
              <a:ext uri="{FF2B5EF4-FFF2-40B4-BE49-F238E27FC236}">
                <a16:creationId xmlns:a16="http://schemas.microsoft.com/office/drawing/2014/main" id="{27601F93-6839-4365-8D98-F35DBDA22EB7}"/>
              </a:ext>
            </a:extLst>
          </p:cNvPr>
          <p:cNvSpPr txBox="1"/>
          <p:nvPr/>
        </p:nvSpPr>
        <p:spPr>
          <a:xfrm>
            <a:off x="249134" y="2063022"/>
            <a:ext cx="2315057" cy="523220"/>
          </a:xfrm>
          <a:prstGeom prst="rect">
            <a:avLst/>
          </a:prstGeom>
          <a:noFill/>
        </p:spPr>
        <p:txBody>
          <a:bodyPr wrap="none" rtlCol="0">
            <a:spAutoFit/>
          </a:bodyPr>
          <a:lstStyle/>
          <a:p>
            <a:r>
              <a:rPr lang="en-US" sz="2800" dirty="0">
                <a:solidFill>
                  <a:schemeClr val="bg1">
                    <a:lumMod val="50000"/>
                  </a:schemeClr>
                </a:solidFill>
              </a:rPr>
              <a:t>Endocytosis?</a:t>
            </a:r>
          </a:p>
        </p:txBody>
      </p:sp>
      <p:pic>
        <p:nvPicPr>
          <p:cNvPr id="52" name="Picture 51">
            <a:extLst>
              <a:ext uri="{FF2B5EF4-FFF2-40B4-BE49-F238E27FC236}">
                <a16:creationId xmlns:a16="http://schemas.microsoft.com/office/drawing/2014/main" id="{D5E55A5A-5B23-41EF-88F0-9C53A0649CD6}"/>
              </a:ext>
            </a:extLst>
          </p:cNvPr>
          <p:cNvPicPr>
            <a:picLocks noChangeAspect="1"/>
          </p:cNvPicPr>
          <p:nvPr/>
        </p:nvPicPr>
        <p:blipFill>
          <a:blip r:embed="rId18"/>
          <a:stretch>
            <a:fillRect/>
          </a:stretch>
        </p:blipFill>
        <p:spPr>
          <a:xfrm>
            <a:off x="860028" y="1131751"/>
            <a:ext cx="1482622" cy="497023"/>
          </a:xfrm>
          <a:prstGeom prst="rect">
            <a:avLst/>
          </a:prstGeom>
        </p:spPr>
      </p:pic>
    </p:spTree>
    <p:extLst>
      <p:ext uri="{BB962C8B-B14F-4D97-AF65-F5344CB8AC3E}">
        <p14:creationId xmlns:p14="http://schemas.microsoft.com/office/powerpoint/2010/main" val="184286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348AF50-D57C-4AE5-A070-D5CFCC29AAEF}"/>
              </a:ext>
            </a:extLst>
          </p:cNvPr>
          <p:cNvSpPr/>
          <p:nvPr/>
        </p:nvSpPr>
        <p:spPr>
          <a:xfrm>
            <a:off x="-3889548" y="-1177428"/>
            <a:ext cx="8955315" cy="8419011"/>
          </a:xfrm>
          <a:custGeom>
            <a:avLst/>
            <a:gdLst>
              <a:gd name="connsiteX0" fmla="*/ 347214 w 695325"/>
              <a:gd name="connsiteY0" fmla="*/ 9223 h 876300"/>
              <a:gd name="connsiteX1" fmla="*/ 74163 w 695325"/>
              <a:gd name="connsiteY1" fmla="*/ 164871 h 876300"/>
              <a:gd name="connsiteX2" fmla="*/ 30865 w 695325"/>
              <a:gd name="connsiteY2" fmla="*/ 593037 h 876300"/>
              <a:gd name="connsiteX3" fmla="*/ 223299 w 695325"/>
              <a:gd name="connsiteY3" fmla="*/ 852823 h 876300"/>
              <a:gd name="connsiteX4" fmla="*/ 574491 w 695325"/>
              <a:gd name="connsiteY4" fmla="*/ 780661 h 876300"/>
              <a:gd name="connsiteX5" fmla="*/ 680330 w 695325"/>
              <a:gd name="connsiteY5" fmla="*/ 376549 h 876300"/>
              <a:gd name="connsiteX6" fmla="*/ 347214 w 695325"/>
              <a:gd name="connsiteY6" fmla="*/ 922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 h="876300">
                <a:moveTo>
                  <a:pt x="347214" y="9223"/>
                </a:moveTo>
                <a:cubicBezTo>
                  <a:pt x="243754" y="-7266"/>
                  <a:pt x="131291" y="77052"/>
                  <a:pt x="74163" y="164871"/>
                </a:cubicBezTo>
                <a:cubicBezTo>
                  <a:pt x="-4060" y="285117"/>
                  <a:pt x="-7174" y="454723"/>
                  <a:pt x="30865" y="593037"/>
                </a:cubicBezTo>
                <a:cubicBezTo>
                  <a:pt x="59442" y="696944"/>
                  <a:pt x="122645" y="814327"/>
                  <a:pt x="223299" y="852823"/>
                </a:cubicBezTo>
                <a:cubicBezTo>
                  <a:pt x="334924" y="895515"/>
                  <a:pt x="487755" y="862877"/>
                  <a:pt x="574491" y="780661"/>
                </a:cubicBezTo>
                <a:cubicBezTo>
                  <a:pt x="675552" y="684866"/>
                  <a:pt x="713460" y="511798"/>
                  <a:pt x="680330" y="376549"/>
                </a:cubicBezTo>
                <a:cubicBezTo>
                  <a:pt x="641004" y="216003"/>
                  <a:pt x="510446" y="35240"/>
                  <a:pt x="347214" y="9223"/>
                </a:cubicBezTo>
                <a:close/>
              </a:path>
            </a:pathLst>
          </a:custGeom>
          <a:solidFill>
            <a:srgbClr val="23A5AF">
              <a:alpha val="10196"/>
            </a:srgbClr>
          </a:solidFill>
          <a:ln w="57150" cap="flat">
            <a:solidFill>
              <a:srgbClr val="1C818A"/>
            </a:solidFill>
            <a:prstDash val="lgDash"/>
            <a:miter/>
          </a:ln>
        </p:spPr>
        <p:txBody>
          <a:bodyPr rtlCol="0" anchor="ctr"/>
          <a:lstStyle/>
          <a:p>
            <a:endParaRPr lang="en-US"/>
          </a:p>
        </p:txBody>
      </p:sp>
      <p:grpSp>
        <p:nvGrpSpPr>
          <p:cNvPr id="21" name="Group 20">
            <a:extLst>
              <a:ext uri="{FF2B5EF4-FFF2-40B4-BE49-F238E27FC236}">
                <a16:creationId xmlns:a16="http://schemas.microsoft.com/office/drawing/2014/main" id="{249509B5-F96C-49F0-B7F7-976FD617243E}"/>
              </a:ext>
            </a:extLst>
          </p:cNvPr>
          <p:cNvGrpSpPr/>
          <p:nvPr/>
        </p:nvGrpSpPr>
        <p:grpSpPr>
          <a:xfrm>
            <a:off x="1170" y="-158660"/>
            <a:ext cx="2339724" cy="2332972"/>
            <a:chOff x="722017" y="1257606"/>
            <a:chExt cx="3014461" cy="3005761"/>
          </a:xfrm>
        </p:grpSpPr>
        <p:grpSp>
          <p:nvGrpSpPr>
            <p:cNvPr id="22" name="Group 21">
              <a:extLst>
                <a:ext uri="{FF2B5EF4-FFF2-40B4-BE49-F238E27FC236}">
                  <a16:creationId xmlns:a16="http://schemas.microsoft.com/office/drawing/2014/main" id="{03F5EBB0-CE0B-4E36-BC1C-73D188F6DFEA}"/>
                </a:ext>
              </a:extLst>
            </p:cNvPr>
            <p:cNvGrpSpPr/>
            <p:nvPr/>
          </p:nvGrpSpPr>
          <p:grpSpPr>
            <a:xfrm>
              <a:off x="1108754" y="1822414"/>
              <a:ext cx="2075688" cy="2075688"/>
              <a:chOff x="4480560" y="1938528"/>
              <a:chExt cx="2075688" cy="2075688"/>
            </a:xfrm>
            <a:solidFill>
              <a:schemeClr val="bg1"/>
            </a:solidFill>
          </p:grpSpPr>
          <p:sp>
            <p:nvSpPr>
              <p:cNvPr id="36" name="Oval 35">
                <a:extLst>
                  <a:ext uri="{FF2B5EF4-FFF2-40B4-BE49-F238E27FC236}">
                    <a16:creationId xmlns:a16="http://schemas.microsoft.com/office/drawing/2014/main" id="{9A95FF6A-5FC1-48DC-BE23-B409DE0824D8}"/>
                  </a:ext>
                </a:extLst>
              </p:cNvPr>
              <p:cNvSpPr/>
              <p:nvPr/>
            </p:nvSpPr>
            <p:spPr>
              <a:xfrm>
                <a:off x="4480560" y="1938528"/>
                <a:ext cx="2075688" cy="207568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C457899F-CCF0-4308-A951-374D8FA8B237}"/>
                      </a:ext>
                    </a:extLst>
                  </p14:cNvPr>
                  <p14:cNvContentPartPr/>
                  <p14:nvPr/>
                </p14:nvContentPartPr>
                <p14:xfrm>
                  <a:off x="6244920" y="2317032"/>
                  <a:ext cx="29880" cy="23760"/>
                </p14:xfrm>
              </p:contentPart>
            </mc:Choice>
            <mc:Fallback xmlns="">
              <p:pic>
                <p:nvPicPr>
                  <p:cNvPr id="38" name="Ink 37">
                    <a:extLst>
                      <a:ext uri="{FF2B5EF4-FFF2-40B4-BE49-F238E27FC236}">
                        <a16:creationId xmlns:a16="http://schemas.microsoft.com/office/drawing/2014/main" id="{C457899F-CCF0-4308-A951-374D8FA8B237}"/>
                      </a:ext>
                    </a:extLst>
                  </p:cNvPr>
                  <p:cNvPicPr/>
                  <p:nvPr/>
                </p:nvPicPr>
                <p:blipFill>
                  <a:blip r:embed="rId3"/>
                  <a:stretch>
                    <a:fillRect/>
                  </a:stretch>
                </p:blipFill>
                <p:spPr>
                  <a:xfrm>
                    <a:off x="6221576" y="2293738"/>
                    <a:ext cx="76101" cy="6988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a:extLst>
                      <a:ext uri="{FF2B5EF4-FFF2-40B4-BE49-F238E27FC236}">
                        <a16:creationId xmlns:a16="http://schemas.microsoft.com/office/drawing/2014/main" id="{601CF2C1-33E0-472C-AFD8-B1CE933EDECF}"/>
                      </a:ext>
                    </a:extLst>
                  </p14:cNvPr>
                  <p14:cNvContentPartPr/>
                  <p14:nvPr/>
                </p14:nvContentPartPr>
                <p14:xfrm>
                  <a:off x="6455160" y="3035592"/>
                  <a:ext cx="90720" cy="360"/>
                </p14:xfrm>
              </p:contentPart>
            </mc:Choice>
            <mc:Fallback xmlns="">
              <p:pic>
                <p:nvPicPr>
                  <p:cNvPr id="39" name="Ink 38">
                    <a:extLst>
                      <a:ext uri="{FF2B5EF4-FFF2-40B4-BE49-F238E27FC236}">
                        <a16:creationId xmlns:a16="http://schemas.microsoft.com/office/drawing/2014/main" id="{601CF2C1-33E0-472C-AFD8-B1CE933EDECF}"/>
                      </a:ext>
                    </a:extLst>
                  </p:cNvPr>
                  <p:cNvPicPr/>
                  <p:nvPr/>
                </p:nvPicPr>
                <p:blipFill>
                  <a:blip r:embed="rId5"/>
                  <a:stretch>
                    <a:fillRect/>
                  </a:stretch>
                </p:blipFill>
                <p:spPr>
                  <a:xfrm>
                    <a:off x="6432017" y="3017592"/>
                    <a:ext cx="136543"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BA0C65DB-8207-4256-8FC0-1A5FC60679AE}"/>
                      </a:ext>
                    </a:extLst>
                  </p14:cNvPr>
                  <p14:cNvContentPartPr/>
                  <p14:nvPr/>
                </p14:nvContentPartPr>
                <p14:xfrm>
                  <a:off x="6100200" y="3711312"/>
                  <a:ext cx="44640" cy="65160"/>
                </p14:xfrm>
              </p:contentPart>
            </mc:Choice>
            <mc:Fallback xmlns="">
              <p:pic>
                <p:nvPicPr>
                  <p:cNvPr id="40" name="Ink 39">
                    <a:extLst>
                      <a:ext uri="{FF2B5EF4-FFF2-40B4-BE49-F238E27FC236}">
                        <a16:creationId xmlns:a16="http://schemas.microsoft.com/office/drawing/2014/main" id="{BA0C65DB-8207-4256-8FC0-1A5FC60679AE}"/>
                      </a:ext>
                    </a:extLst>
                  </p:cNvPr>
                  <p:cNvPicPr/>
                  <p:nvPr/>
                </p:nvPicPr>
                <p:blipFill>
                  <a:blip r:embed="rId7"/>
                  <a:stretch>
                    <a:fillRect/>
                  </a:stretch>
                </p:blipFill>
                <p:spPr>
                  <a:xfrm>
                    <a:off x="6077190" y="3688041"/>
                    <a:ext cx="90200" cy="1112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id="{65283528-16B3-4DC7-94A7-90DF27C150CE}"/>
                      </a:ext>
                    </a:extLst>
                  </p14:cNvPr>
                  <p14:cNvContentPartPr/>
                  <p14:nvPr/>
                </p14:nvContentPartPr>
                <p14:xfrm>
                  <a:off x="5257440" y="3872952"/>
                  <a:ext cx="30240" cy="68040"/>
                </p14:xfrm>
              </p:contentPart>
            </mc:Choice>
            <mc:Fallback xmlns="">
              <p:pic>
                <p:nvPicPr>
                  <p:cNvPr id="41" name="Ink 40">
                    <a:extLst>
                      <a:ext uri="{FF2B5EF4-FFF2-40B4-BE49-F238E27FC236}">
                        <a16:creationId xmlns:a16="http://schemas.microsoft.com/office/drawing/2014/main" id="{65283528-16B3-4DC7-94A7-90DF27C150CE}"/>
                      </a:ext>
                    </a:extLst>
                  </p:cNvPr>
                  <p:cNvPicPr/>
                  <p:nvPr/>
                </p:nvPicPr>
                <p:blipFill>
                  <a:blip r:embed="rId9"/>
                  <a:stretch>
                    <a:fillRect/>
                  </a:stretch>
                </p:blipFill>
                <p:spPr>
                  <a:xfrm>
                    <a:off x="5234178" y="3849809"/>
                    <a:ext cx="76298" cy="11386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A7EC520D-D854-4B6E-9D6D-6645A47DC827}"/>
                      </a:ext>
                    </a:extLst>
                  </p14:cNvPr>
                  <p14:cNvContentPartPr/>
                  <p14:nvPr/>
                </p14:nvContentPartPr>
                <p14:xfrm>
                  <a:off x="4590000" y="3416112"/>
                  <a:ext cx="78120" cy="3960"/>
                </p14:xfrm>
              </p:contentPart>
            </mc:Choice>
            <mc:Fallback xmlns="">
              <p:pic>
                <p:nvPicPr>
                  <p:cNvPr id="43" name="Ink 42">
                    <a:extLst>
                      <a:ext uri="{FF2B5EF4-FFF2-40B4-BE49-F238E27FC236}">
                        <a16:creationId xmlns:a16="http://schemas.microsoft.com/office/drawing/2014/main" id="{A7EC520D-D854-4B6E-9D6D-6645A47DC827}"/>
                      </a:ext>
                    </a:extLst>
                  </p:cNvPr>
                  <p:cNvPicPr/>
                  <p:nvPr/>
                </p:nvPicPr>
                <p:blipFill>
                  <a:blip r:embed="rId11"/>
                  <a:stretch>
                    <a:fillRect/>
                  </a:stretch>
                </p:blipFill>
                <p:spPr>
                  <a:xfrm>
                    <a:off x="4566750" y="3394112"/>
                    <a:ext cx="124155"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3">
                    <a:extLst>
                      <a:ext uri="{FF2B5EF4-FFF2-40B4-BE49-F238E27FC236}">
                        <a16:creationId xmlns:a16="http://schemas.microsoft.com/office/drawing/2014/main" id="{BC12D578-F20E-46B8-8843-4A16FB3443E7}"/>
                      </a:ext>
                    </a:extLst>
                  </p14:cNvPr>
                  <p14:cNvContentPartPr/>
                  <p14:nvPr/>
                </p14:nvContentPartPr>
                <p14:xfrm>
                  <a:off x="4525920" y="2614752"/>
                  <a:ext cx="109080" cy="79200"/>
                </p14:xfrm>
              </p:contentPart>
            </mc:Choice>
            <mc:Fallback xmlns="">
              <p:pic>
                <p:nvPicPr>
                  <p:cNvPr id="44" name="Ink 43">
                    <a:extLst>
                      <a:ext uri="{FF2B5EF4-FFF2-40B4-BE49-F238E27FC236}">
                        <a16:creationId xmlns:a16="http://schemas.microsoft.com/office/drawing/2014/main" id="{BC12D578-F20E-46B8-8843-4A16FB3443E7}"/>
                      </a:ext>
                    </a:extLst>
                  </p:cNvPr>
                  <p:cNvPicPr/>
                  <p:nvPr/>
                </p:nvPicPr>
                <p:blipFill>
                  <a:blip r:embed="rId13"/>
                  <a:stretch>
                    <a:fillRect/>
                  </a:stretch>
                </p:blipFill>
                <p:spPr>
                  <a:xfrm>
                    <a:off x="4502711" y="2591594"/>
                    <a:ext cx="155033" cy="12505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id="{45767E6C-897F-48E1-84D2-5AB53789016E}"/>
                      </a:ext>
                    </a:extLst>
                  </p14:cNvPr>
                  <p14:cNvContentPartPr/>
                  <p14:nvPr/>
                </p14:nvContentPartPr>
                <p14:xfrm>
                  <a:off x="5085720" y="2084472"/>
                  <a:ext cx="29520" cy="106200"/>
                </p14:xfrm>
              </p:contentPart>
            </mc:Choice>
            <mc:Fallback xmlns="">
              <p:pic>
                <p:nvPicPr>
                  <p:cNvPr id="45" name="Ink 44">
                    <a:extLst>
                      <a:ext uri="{FF2B5EF4-FFF2-40B4-BE49-F238E27FC236}">
                        <a16:creationId xmlns:a16="http://schemas.microsoft.com/office/drawing/2014/main" id="{45767E6C-897F-48E1-84D2-5AB53789016E}"/>
                      </a:ext>
                    </a:extLst>
                  </p:cNvPr>
                  <p:cNvPicPr/>
                  <p:nvPr/>
                </p:nvPicPr>
                <p:blipFill>
                  <a:blip r:embed="rId15"/>
                  <a:stretch>
                    <a:fillRect/>
                  </a:stretch>
                </p:blipFill>
                <p:spPr>
                  <a:xfrm>
                    <a:off x="5062657" y="2061284"/>
                    <a:ext cx="75184" cy="15211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Ink 45">
                    <a:extLst>
                      <a:ext uri="{FF2B5EF4-FFF2-40B4-BE49-F238E27FC236}">
                        <a16:creationId xmlns:a16="http://schemas.microsoft.com/office/drawing/2014/main" id="{D7848D8F-A330-4B30-9529-E2AA8B0656E7}"/>
                      </a:ext>
                    </a:extLst>
                  </p14:cNvPr>
                  <p14:cNvContentPartPr/>
                  <p14:nvPr/>
                </p14:nvContentPartPr>
                <p14:xfrm>
                  <a:off x="5495400" y="1975032"/>
                  <a:ext cx="12960" cy="100080"/>
                </p14:xfrm>
              </p:contentPart>
            </mc:Choice>
            <mc:Fallback xmlns="">
              <p:pic>
                <p:nvPicPr>
                  <p:cNvPr id="46" name="Ink 45">
                    <a:extLst>
                      <a:ext uri="{FF2B5EF4-FFF2-40B4-BE49-F238E27FC236}">
                        <a16:creationId xmlns:a16="http://schemas.microsoft.com/office/drawing/2014/main" id="{D7848D8F-A330-4B30-9529-E2AA8B0656E7}"/>
                      </a:ext>
                    </a:extLst>
                  </p:cNvPr>
                  <p:cNvPicPr/>
                  <p:nvPr/>
                </p:nvPicPr>
                <p:blipFill>
                  <a:blip r:embed="rId17"/>
                  <a:stretch>
                    <a:fillRect/>
                  </a:stretch>
                </p:blipFill>
                <p:spPr>
                  <a:xfrm>
                    <a:off x="5472257" y="1951865"/>
                    <a:ext cx="58783" cy="145950"/>
                  </a:xfrm>
                  <a:prstGeom prst="rect">
                    <a:avLst/>
                  </a:prstGeom>
                </p:spPr>
              </p:pic>
            </mc:Fallback>
          </mc:AlternateContent>
        </p:grpSp>
        <p:sp>
          <p:nvSpPr>
            <p:cNvPr id="24" name="Arrow: Circular 23">
              <a:extLst>
                <a:ext uri="{FF2B5EF4-FFF2-40B4-BE49-F238E27FC236}">
                  <a16:creationId xmlns:a16="http://schemas.microsoft.com/office/drawing/2014/main" id="{9084E427-21D3-466E-83F4-331E890309D0}"/>
                </a:ext>
              </a:extLst>
            </p:cNvPr>
            <p:cNvSpPr/>
            <p:nvPr/>
          </p:nvSpPr>
          <p:spPr>
            <a:xfrm rot="14745546">
              <a:off x="761801" y="1466445"/>
              <a:ext cx="2780710" cy="2803891"/>
            </a:xfrm>
            <a:prstGeom prst="circularArrow">
              <a:avLst>
                <a:gd name="adj1" fmla="val 5314"/>
                <a:gd name="adj2" fmla="val 404949"/>
                <a:gd name="adj3" fmla="val 20510315"/>
                <a:gd name="adj4" fmla="val 5540117"/>
                <a:gd name="adj5" fmla="val 6381"/>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ircular 28">
              <a:extLst>
                <a:ext uri="{FF2B5EF4-FFF2-40B4-BE49-F238E27FC236}">
                  <a16:creationId xmlns:a16="http://schemas.microsoft.com/office/drawing/2014/main" id="{A78BB8F7-E910-463F-83AE-1F155F27F494}"/>
                </a:ext>
              </a:extLst>
            </p:cNvPr>
            <p:cNvSpPr/>
            <p:nvPr/>
          </p:nvSpPr>
          <p:spPr>
            <a:xfrm rot="20534999">
              <a:off x="955768" y="1459476"/>
              <a:ext cx="2780710" cy="2803891"/>
            </a:xfrm>
            <a:prstGeom prst="circularArrow">
              <a:avLst>
                <a:gd name="adj1" fmla="val 5314"/>
                <a:gd name="adj2" fmla="val 404949"/>
                <a:gd name="adj3" fmla="val 20510315"/>
                <a:gd name="adj4" fmla="val 20127566"/>
                <a:gd name="adj5" fmla="val 6381"/>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ircular 34">
              <a:extLst>
                <a:ext uri="{FF2B5EF4-FFF2-40B4-BE49-F238E27FC236}">
                  <a16:creationId xmlns:a16="http://schemas.microsoft.com/office/drawing/2014/main" id="{EC8594AE-236F-4020-A0D4-9E4EDC0B1968}"/>
                </a:ext>
              </a:extLst>
            </p:cNvPr>
            <p:cNvSpPr/>
            <p:nvPr/>
          </p:nvSpPr>
          <p:spPr>
            <a:xfrm rot="20418735">
              <a:off x="722017" y="1257606"/>
              <a:ext cx="2780710" cy="2803891"/>
            </a:xfrm>
            <a:prstGeom prst="circularArrow">
              <a:avLst>
                <a:gd name="adj1" fmla="val 5314"/>
                <a:gd name="adj2" fmla="val 404949"/>
                <a:gd name="adj3" fmla="val 20510315"/>
                <a:gd name="adj4" fmla="val 19066842"/>
                <a:gd name="adj5" fmla="val 6381"/>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49">
            <a:extLst>
              <a:ext uri="{FF2B5EF4-FFF2-40B4-BE49-F238E27FC236}">
                <a16:creationId xmlns:a16="http://schemas.microsoft.com/office/drawing/2014/main" id="{0897DD45-E2DA-4059-B021-CB20560D904A}"/>
              </a:ext>
            </a:extLst>
          </p:cNvPr>
          <p:cNvGrpSpPr/>
          <p:nvPr/>
        </p:nvGrpSpPr>
        <p:grpSpPr>
          <a:xfrm>
            <a:off x="5087505" y="1241106"/>
            <a:ext cx="7104495" cy="414595"/>
            <a:chOff x="1713914" y="5977290"/>
            <a:chExt cx="4149857" cy="246743"/>
          </a:xfrm>
        </p:grpSpPr>
        <p:sp>
          <p:nvSpPr>
            <p:cNvPr id="51" name="Rectangle 50">
              <a:extLst>
                <a:ext uri="{FF2B5EF4-FFF2-40B4-BE49-F238E27FC236}">
                  <a16:creationId xmlns:a16="http://schemas.microsoft.com/office/drawing/2014/main" id="{C135C056-B2FB-4D4B-B45D-548454531E09}"/>
                </a:ext>
              </a:extLst>
            </p:cNvPr>
            <p:cNvSpPr/>
            <p:nvPr/>
          </p:nvSpPr>
          <p:spPr>
            <a:xfrm>
              <a:off x="1713914" y="6068352"/>
              <a:ext cx="4149857" cy="66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Pentagon 51">
              <a:extLst>
                <a:ext uri="{FF2B5EF4-FFF2-40B4-BE49-F238E27FC236}">
                  <a16:creationId xmlns:a16="http://schemas.microsoft.com/office/drawing/2014/main" id="{976C1D25-780E-4A78-8ECA-C9463923F206}"/>
                </a:ext>
              </a:extLst>
            </p:cNvPr>
            <p:cNvSpPr/>
            <p:nvPr/>
          </p:nvSpPr>
          <p:spPr>
            <a:xfrm>
              <a:off x="2551924" y="5977290"/>
              <a:ext cx="3062514" cy="246743"/>
            </a:xfrm>
            <a:prstGeom prst="homePlat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Pentagon 52">
              <a:extLst>
                <a:ext uri="{FF2B5EF4-FFF2-40B4-BE49-F238E27FC236}">
                  <a16:creationId xmlns:a16="http://schemas.microsoft.com/office/drawing/2014/main" id="{317B7751-84AE-45EC-B0DE-28E32CC67524}"/>
                </a:ext>
              </a:extLst>
            </p:cNvPr>
            <p:cNvSpPr/>
            <p:nvPr/>
          </p:nvSpPr>
          <p:spPr>
            <a:xfrm>
              <a:off x="2294641" y="5983187"/>
              <a:ext cx="271797" cy="240846"/>
            </a:xfrm>
            <a:prstGeom prst="homePlate">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Pentagon 53">
              <a:extLst>
                <a:ext uri="{FF2B5EF4-FFF2-40B4-BE49-F238E27FC236}">
                  <a16:creationId xmlns:a16="http://schemas.microsoft.com/office/drawing/2014/main" id="{107C9CCD-2D21-4103-ADD4-E4B553784A74}"/>
                </a:ext>
              </a:extLst>
            </p:cNvPr>
            <p:cNvSpPr/>
            <p:nvPr/>
          </p:nvSpPr>
          <p:spPr>
            <a:xfrm>
              <a:off x="1998554" y="5977290"/>
              <a:ext cx="296087" cy="216352"/>
            </a:xfrm>
            <a:prstGeom prst="homePlate">
              <a:avLst/>
            </a:prstGeom>
            <a:solidFill>
              <a:schemeClr val="accent3">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1875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B55991A7-7DAD-49FC-ACF1-86159A063C81}"/>
              </a:ext>
            </a:extLst>
          </p:cNvPr>
          <p:cNvGrpSpPr/>
          <p:nvPr/>
        </p:nvGrpSpPr>
        <p:grpSpPr>
          <a:xfrm>
            <a:off x="1636033" y="1029017"/>
            <a:ext cx="4123119" cy="264711"/>
            <a:chOff x="1713914" y="5977290"/>
            <a:chExt cx="4149857" cy="246743"/>
          </a:xfrm>
        </p:grpSpPr>
        <p:sp>
          <p:nvSpPr>
            <p:cNvPr id="49" name="Rectangle 48">
              <a:extLst>
                <a:ext uri="{FF2B5EF4-FFF2-40B4-BE49-F238E27FC236}">
                  <a16:creationId xmlns:a16="http://schemas.microsoft.com/office/drawing/2014/main" id="{A6D4ADF9-AD0D-467D-ACD7-DA0F0554EA8A}"/>
                </a:ext>
              </a:extLst>
            </p:cNvPr>
            <p:cNvSpPr/>
            <p:nvPr/>
          </p:nvSpPr>
          <p:spPr>
            <a:xfrm>
              <a:off x="1713914" y="6068352"/>
              <a:ext cx="4149857" cy="666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Pentagon 54">
              <a:extLst>
                <a:ext uri="{FF2B5EF4-FFF2-40B4-BE49-F238E27FC236}">
                  <a16:creationId xmlns:a16="http://schemas.microsoft.com/office/drawing/2014/main" id="{04DE59B5-533A-4809-86A3-9AC4137E7934}"/>
                </a:ext>
              </a:extLst>
            </p:cNvPr>
            <p:cNvSpPr/>
            <p:nvPr/>
          </p:nvSpPr>
          <p:spPr>
            <a:xfrm>
              <a:off x="2551924" y="5977290"/>
              <a:ext cx="3062514" cy="246743"/>
            </a:xfrm>
            <a:prstGeom prst="homePlat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Pentagon 55">
              <a:extLst>
                <a:ext uri="{FF2B5EF4-FFF2-40B4-BE49-F238E27FC236}">
                  <a16:creationId xmlns:a16="http://schemas.microsoft.com/office/drawing/2014/main" id="{9F3240C9-C74B-4DAC-ADC0-E626A893FA5C}"/>
                </a:ext>
              </a:extLst>
            </p:cNvPr>
            <p:cNvSpPr/>
            <p:nvPr/>
          </p:nvSpPr>
          <p:spPr>
            <a:xfrm>
              <a:off x="2294641" y="5983187"/>
              <a:ext cx="271797" cy="240846"/>
            </a:xfrm>
            <a:prstGeom prst="homePlate">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Pentagon 56">
              <a:extLst>
                <a:ext uri="{FF2B5EF4-FFF2-40B4-BE49-F238E27FC236}">
                  <a16:creationId xmlns:a16="http://schemas.microsoft.com/office/drawing/2014/main" id="{6E32B0D9-650A-42BA-9698-00BE9B90BBC5}"/>
                </a:ext>
              </a:extLst>
            </p:cNvPr>
            <p:cNvSpPr/>
            <p:nvPr/>
          </p:nvSpPr>
          <p:spPr>
            <a:xfrm>
              <a:off x="1998554" y="5977290"/>
              <a:ext cx="296087" cy="216352"/>
            </a:xfrm>
            <a:prstGeom prst="homePlate">
              <a:avLst/>
            </a:prstGeom>
            <a:solidFill>
              <a:schemeClr val="accent3">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F1A56A5-36C8-4590-991A-57EB4E7C3485}"/>
              </a:ext>
            </a:extLst>
          </p:cNvPr>
          <p:cNvGrpSpPr/>
          <p:nvPr/>
        </p:nvGrpSpPr>
        <p:grpSpPr>
          <a:xfrm>
            <a:off x="1242456" y="3113593"/>
            <a:ext cx="2432329" cy="2182008"/>
            <a:chOff x="1364601" y="4320263"/>
            <a:chExt cx="1872343" cy="1679652"/>
          </a:xfrm>
        </p:grpSpPr>
        <p:sp>
          <p:nvSpPr>
            <p:cNvPr id="8" name="Arc 7">
              <a:extLst>
                <a:ext uri="{FF2B5EF4-FFF2-40B4-BE49-F238E27FC236}">
                  <a16:creationId xmlns:a16="http://schemas.microsoft.com/office/drawing/2014/main" id="{3F7E3EE8-67EF-4B30-B914-78B88A0F1798}"/>
                </a:ext>
              </a:extLst>
            </p:cNvPr>
            <p:cNvSpPr/>
            <p:nvPr/>
          </p:nvSpPr>
          <p:spPr>
            <a:xfrm>
              <a:off x="1364601" y="4320263"/>
              <a:ext cx="1872343" cy="1679652"/>
            </a:xfrm>
            <a:prstGeom prst="arc">
              <a:avLst>
                <a:gd name="adj1" fmla="val 16200000"/>
                <a:gd name="adj2" fmla="val 1409673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BBDCC73B-1428-45E2-A79F-B6EA50A0F21C}"/>
                    </a:ext>
                  </a:extLst>
                </p14:cNvPr>
                <p14:cNvContentPartPr/>
                <p14:nvPr/>
              </p14:nvContentPartPr>
              <p14:xfrm>
                <a:off x="1741434" y="4411211"/>
                <a:ext cx="680040" cy="103320"/>
              </p14:xfrm>
            </p:contentPart>
          </mc:Choice>
          <mc:Fallback xmlns="">
            <p:pic>
              <p:nvPicPr>
                <p:cNvPr id="9" name="Ink 8">
                  <a:extLst>
                    <a:ext uri="{FF2B5EF4-FFF2-40B4-BE49-F238E27FC236}">
                      <a16:creationId xmlns:a16="http://schemas.microsoft.com/office/drawing/2014/main" id="{BBDCC73B-1428-45E2-A79F-B6EA50A0F21C}"/>
                    </a:ext>
                  </a:extLst>
                </p:cNvPr>
                <p:cNvPicPr/>
                <p:nvPr/>
              </p:nvPicPr>
              <p:blipFill>
                <a:blip r:embed="rId3"/>
                <a:stretch>
                  <a:fillRect/>
                </a:stretch>
              </p:blipFill>
              <p:spPr>
                <a:xfrm>
                  <a:off x="1719542" y="4389328"/>
                  <a:ext cx="723824" cy="146809"/>
                </a:xfrm>
                <a:prstGeom prst="rect">
                  <a:avLst/>
                </a:prstGeom>
              </p:spPr>
            </p:pic>
          </mc:Fallback>
        </mc:AlternateContent>
      </p:grpSp>
      <p:sp>
        <p:nvSpPr>
          <p:cNvPr id="90" name="Freeform: Shape 89">
            <a:extLst>
              <a:ext uri="{FF2B5EF4-FFF2-40B4-BE49-F238E27FC236}">
                <a16:creationId xmlns:a16="http://schemas.microsoft.com/office/drawing/2014/main" id="{C4A6A57F-6664-4EF4-89B1-DE2D7059F689}"/>
              </a:ext>
            </a:extLst>
          </p:cNvPr>
          <p:cNvSpPr/>
          <p:nvPr/>
        </p:nvSpPr>
        <p:spPr>
          <a:xfrm rot="15300000">
            <a:off x="-7650284" y="-955397"/>
            <a:ext cx="8955315" cy="8419011"/>
          </a:xfrm>
          <a:custGeom>
            <a:avLst/>
            <a:gdLst>
              <a:gd name="connsiteX0" fmla="*/ 347214 w 695325"/>
              <a:gd name="connsiteY0" fmla="*/ 9223 h 876300"/>
              <a:gd name="connsiteX1" fmla="*/ 74163 w 695325"/>
              <a:gd name="connsiteY1" fmla="*/ 164871 h 876300"/>
              <a:gd name="connsiteX2" fmla="*/ 30865 w 695325"/>
              <a:gd name="connsiteY2" fmla="*/ 593037 h 876300"/>
              <a:gd name="connsiteX3" fmla="*/ 223299 w 695325"/>
              <a:gd name="connsiteY3" fmla="*/ 852823 h 876300"/>
              <a:gd name="connsiteX4" fmla="*/ 574491 w 695325"/>
              <a:gd name="connsiteY4" fmla="*/ 780661 h 876300"/>
              <a:gd name="connsiteX5" fmla="*/ 680330 w 695325"/>
              <a:gd name="connsiteY5" fmla="*/ 376549 h 876300"/>
              <a:gd name="connsiteX6" fmla="*/ 347214 w 695325"/>
              <a:gd name="connsiteY6" fmla="*/ 922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 h="876300">
                <a:moveTo>
                  <a:pt x="347214" y="9223"/>
                </a:moveTo>
                <a:cubicBezTo>
                  <a:pt x="243754" y="-7266"/>
                  <a:pt x="131291" y="77052"/>
                  <a:pt x="74163" y="164871"/>
                </a:cubicBezTo>
                <a:cubicBezTo>
                  <a:pt x="-4060" y="285117"/>
                  <a:pt x="-7174" y="454723"/>
                  <a:pt x="30865" y="593037"/>
                </a:cubicBezTo>
                <a:cubicBezTo>
                  <a:pt x="59442" y="696944"/>
                  <a:pt x="122645" y="814327"/>
                  <a:pt x="223299" y="852823"/>
                </a:cubicBezTo>
                <a:cubicBezTo>
                  <a:pt x="334924" y="895515"/>
                  <a:pt x="487755" y="862877"/>
                  <a:pt x="574491" y="780661"/>
                </a:cubicBezTo>
                <a:cubicBezTo>
                  <a:pt x="675552" y="684866"/>
                  <a:pt x="713460" y="511798"/>
                  <a:pt x="680330" y="376549"/>
                </a:cubicBezTo>
                <a:cubicBezTo>
                  <a:pt x="641004" y="216003"/>
                  <a:pt x="510446" y="35240"/>
                  <a:pt x="347214" y="9223"/>
                </a:cubicBezTo>
                <a:close/>
              </a:path>
            </a:pathLst>
          </a:custGeom>
          <a:solidFill>
            <a:srgbClr val="23A5AF">
              <a:alpha val="10196"/>
            </a:srgbClr>
          </a:solidFill>
          <a:ln w="57150" cap="flat">
            <a:solidFill>
              <a:srgbClr val="1C818A"/>
            </a:solidFill>
            <a:prstDash val="lgDash"/>
            <a:miter/>
          </a:ln>
        </p:spPr>
        <p:txBody>
          <a:bodyPr rtlCol="0" anchor="ctr"/>
          <a:lstStyle/>
          <a:p>
            <a:endParaRPr lang="en-US"/>
          </a:p>
        </p:txBody>
      </p:sp>
      <p:sp>
        <p:nvSpPr>
          <p:cNvPr id="104" name="TextBox 103">
            <a:extLst>
              <a:ext uri="{FF2B5EF4-FFF2-40B4-BE49-F238E27FC236}">
                <a16:creationId xmlns:a16="http://schemas.microsoft.com/office/drawing/2014/main" id="{E7A6B215-7526-456F-8DAD-1E0E0DCA1617}"/>
              </a:ext>
            </a:extLst>
          </p:cNvPr>
          <p:cNvSpPr txBox="1"/>
          <p:nvPr/>
        </p:nvSpPr>
        <p:spPr>
          <a:xfrm>
            <a:off x="5288150" y="6198372"/>
            <a:ext cx="4180114" cy="400110"/>
          </a:xfrm>
          <a:prstGeom prst="rect">
            <a:avLst/>
          </a:prstGeom>
          <a:noFill/>
        </p:spPr>
        <p:txBody>
          <a:bodyPr wrap="square" rtlCol="0">
            <a:spAutoFit/>
          </a:bodyPr>
          <a:lstStyle/>
          <a:p>
            <a:r>
              <a:rPr lang="en-US" sz="2000" dirty="0" err="1">
                <a:solidFill>
                  <a:schemeClr val="bg1">
                    <a:lumMod val="50000"/>
                  </a:schemeClr>
                </a:solidFill>
              </a:rPr>
              <a:t>RNaseH</a:t>
            </a:r>
            <a:r>
              <a:rPr lang="en-US" sz="2000" dirty="0">
                <a:solidFill>
                  <a:schemeClr val="bg1">
                    <a:lumMod val="50000"/>
                  </a:schemeClr>
                </a:solidFill>
              </a:rPr>
              <a:t> cannot degrade</a:t>
            </a:r>
          </a:p>
        </p:txBody>
      </p:sp>
      <p:sp>
        <p:nvSpPr>
          <p:cNvPr id="126" name="TextBox 125">
            <a:extLst>
              <a:ext uri="{FF2B5EF4-FFF2-40B4-BE49-F238E27FC236}">
                <a16:creationId xmlns:a16="http://schemas.microsoft.com/office/drawing/2014/main" id="{10263A30-0D14-447D-A65F-CEECFCEB83C2}"/>
              </a:ext>
            </a:extLst>
          </p:cNvPr>
          <p:cNvSpPr txBox="1"/>
          <p:nvPr/>
        </p:nvSpPr>
        <p:spPr>
          <a:xfrm>
            <a:off x="1918839" y="-64395"/>
            <a:ext cx="4442092" cy="584775"/>
          </a:xfrm>
          <a:prstGeom prst="rect">
            <a:avLst/>
          </a:prstGeom>
          <a:noFill/>
        </p:spPr>
        <p:txBody>
          <a:bodyPr wrap="square" rtlCol="0">
            <a:spAutoFit/>
          </a:bodyPr>
          <a:lstStyle/>
          <a:p>
            <a:r>
              <a:rPr lang="en-US" sz="3200" dirty="0"/>
              <a:t>RT-RH polymerase</a:t>
            </a:r>
          </a:p>
        </p:txBody>
      </p:sp>
      <mc:AlternateContent xmlns:mc="http://schemas.openxmlformats.org/markup-compatibility/2006" xmlns:p14="http://schemas.microsoft.com/office/powerpoint/2010/main">
        <mc:Choice Requires="p14">
          <p:contentPart p14:bwMode="auto" r:id="rId4">
            <p14:nvContentPartPr>
              <p14:cNvPr id="129" name="Ink 128">
                <a:extLst>
                  <a:ext uri="{FF2B5EF4-FFF2-40B4-BE49-F238E27FC236}">
                    <a16:creationId xmlns:a16="http://schemas.microsoft.com/office/drawing/2014/main" id="{DB04A15C-4359-4A2B-84E2-347614D91AF1}"/>
                  </a:ext>
                </a:extLst>
              </p14:cNvPr>
              <p14:cNvContentPartPr/>
              <p14:nvPr/>
            </p14:nvContentPartPr>
            <p14:xfrm>
              <a:off x="1537526" y="3027166"/>
              <a:ext cx="6143040" cy="2149200"/>
            </p14:xfrm>
          </p:contentPart>
        </mc:Choice>
        <mc:Fallback xmlns="">
          <p:pic>
            <p:nvPicPr>
              <p:cNvPr id="129" name="Ink 128">
                <a:extLst>
                  <a:ext uri="{FF2B5EF4-FFF2-40B4-BE49-F238E27FC236}">
                    <a16:creationId xmlns:a16="http://schemas.microsoft.com/office/drawing/2014/main" id="{DB04A15C-4359-4A2B-84E2-347614D91AF1}"/>
                  </a:ext>
                </a:extLst>
              </p:cNvPr>
              <p:cNvPicPr/>
              <p:nvPr/>
            </p:nvPicPr>
            <p:blipFill>
              <a:blip r:embed="rId5"/>
              <a:stretch>
                <a:fillRect/>
              </a:stretch>
            </p:blipFill>
            <p:spPr>
              <a:xfrm>
                <a:off x="1424845" y="599686"/>
                <a:ext cx="10179990" cy="4720680"/>
              </a:xfrm>
              <a:prstGeom prst="rect">
                <a:avLst/>
              </a:prstGeom>
            </p:spPr>
          </p:pic>
        </mc:Fallback>
      </mc:AlternateContent>
    </p:spTree>
    <p:extLst>
      <p:ext uri="{BB962C8B-B14F-4D97-AF65-F5344CB8AC3E}">
        <p14:creationId xmlns:p14="http://schemas.microsoft.com/office/powerpoint/2010/main" val="1718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A57F485-2840-488D-960D-D36314D07312}"/>
              </a:ext>
            </a:extLst>
          </p:cNvPr>
          <p:cNvSpPr/>
          <p:nvPr/>
        </p:nvSpPr>
        <p:spPr>
          <a:xfrm>
            <a:off x="7823200" y="7131802"/>
            <a:ext cx="6096000" cy="646331"/>
          </a:xfrm>
          <a:prstGeom prst="rect">
            <a:avLst/>
          </a:prstGeom>
        </p:spPr>
        <p:txBody>
          <a:bodyPr>
            <a:spAutoFit/>
          </a:bodyPr>
          <a:lstStyle/>
          <a:p>
            <a:r>
              <a:rPr lang="en-US" dirty="0"/>
              <a:t>https://www.sciencedirect.com/science/article/pii/S187962571300148X</a:t>
            </a:r>
          </a:p>
        </p:txBody>
      </p:sp>
      <p:grpSp>
        <p:nvGrpSpPr>
          <p:cNvPr id="2" name="Group 1">
            <a:extLst>
              <a:ext uri="{FF2B5EF4-FFF2-40B4-BE49-F238E27FC236}">
                <a16:creationId xmlns:a16="http://schemas.microsoft.com/office/drawing/2014/main" id="{D9A86292-3DE3-4440-92FC-24C6336A5BC7}"/>
              </a:ext>
            </a:extLst>
          </p:cNvPr>
          <p:cNvGrpSpPr/>
          <p:nvPr/>
        </p:nvGrpSpPr>
        <p:grpSpPr>
          <a:xfrm>
            <a:off x="138733" y="101501"/>
            <a:ext cx="8394806" cy="6654997"/>
            <a:chOff x="80884" y="1066137"/>
            <a:chExt cx="6829986" cy="4258261"/>
          </a:xfrm>
        </p:grpSpPr>
        <p:sp>
          <p:nvSpPr>
            <p:cNvPr id="58" name="Rectangle: Rounded Corners 57">
              <a:extLst>
                <a:ext uri="{FF2B5EF4-FFF2-40B4-BE49-F238E27FC236}">
                  <a16:creationId xmlns:a16="http://schemas.microsoft.com/office/drawing/2014/main" id="{1953C499-3A03-4A32-BDC1-E2BD681FB43D}"/>
                </a:ext>
              </a:extLst>
            </p:cNvPr>
            <p:cNvSpPr/>
            <p:nvPr/>
          </p:nvSpPr>
          <p:spPr>
            <a:xfrm>
              <a:off x="80884" y="1066137"/>
              <a:ext cx="6829986" cy="4258261"/>
            </a:xfrm>
            <a:prstGeom prst="roundRect">
              <a:avLst/>
            </a:prstGeom>
            <a:solidFill>
              <a:srgbClr val="F0F6EE"/>
            </a:solidFill>
            <a:ln w="136525"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C564F2E-7652-40EB-BB65-15CFB39D6EAA}"/>
                </a:ext>
              </a:extLst>
            </p:cNvPr>
            <p:cNvSpPr/>
            <p:nvPr/>
          </p:nvSpPr>
          <p:spPr>
            <a:xfrm>
              <a:off x="147163" y="3605475"/>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D5E4C61-4D48-4B55-81CC-15C11DE8A6AE}"/>
                </a:ext>
              </a:extLst>
            </p:cNvPr>
            <p:cNvSpPr/>
            <p:nvPr/>
          </p:nvSpPr>
          <p:spPr>
            <a:xfrm>
              <a:off x="486953" y="4166920"/>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348AF50-D57C-4AE5-A070-D5CFCC29AAEF}"/>
                </a:ext>
              </a:extLst>
            </p:cNvPr>
            <p:cNvSpPr/>
            <p:nvPr/>
          </p:nvSpPr>
          <p:spPr>
            <a:xfrm>
              <a:off x="322131" y="1202533"/>
              <a:ext cx="2609824" cy="2547553"/>
            </a:xfrm>
            <a:custGeom>
              <a:avLst/>
              <a:gdLst>
                <a:gd name="connsiteX0" fmla="*/ 347214 w 695325"/>
                <a:gd name="connsiteY0" fmla="*/ 9223 h 876300"/>
                <a:gd name="connsiteX1" fmla="*/ 74163 w 695325"/>
                <a:gd name="connsiteY1" fmla="*/ 164871 h 876300"/>
                <a:gd name="connsiteX2" fmla="*/ 30865 w 695325"/>
                <a:gd name="connsiteY2" fmla="*/ 593037 h 876300"/>
                <a:gd name="connsiteX3" fmla="*/ 223299 w 695325"/>
                <a:gd name="connsiteY3" fmla="*/ 852823 h 876300"/>
                <a:gd name="connsiteX4" fmla="*/ 574491 w 695325"/>
                <a:gd name="connsiteY4" fmla="*/ 780661 h 876300"/>
                <a:gd name="connsiteX5" fmla="*/ 680330 w 695325"/>
                <a:gd name="connsiteY5" fmla="*/ 376549 h 876300"/>
                <a:gd name="connsiteX6" fmla="*/ 347214 w 695325"/>
                <a:gd name="connsiteY6" fmla="*/ 922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 h="876300">
                  <a:moveTo>
                    <a:pt x="347214" y="9223"/>
                  </a:moveTo>
                  <a:cubicBezTo>
                    <a:pt x="243754" y="-7266"/>
                    <a:pt x="131291" y="77052"/>
                    <a:pt x="74163" y="164871"/>
                  </a:cubicBezTo>
                  <a:cubicBezTo>
                    <a:pt x="-4060" y="285117"/>
                    <a:pt x="-7174" y="454723"/>
                    <a:pt x="30865" y="593037"/>
                  </a:cubicBezTo>
                  <a:cubicBezTo>
                    <a:pt x="59442" y="696944"/>
                    <a:pt x="122645" y="814327"/>
                    <a:pt x="223299" y="852823"/>
                  </a:cubicBezTo>
                  <a:cubicBezTo>
                    <a:pt x="334924" y="895515"/>
                    <a:pt x="487755" y="862877"/>
                    <a:pt x="574491" y="780661"/>
                  </a:cubicBezTo>
                  <a:cubicBezTo>
                    <a:pt x="675552" y="684866"/>
                    <a:pt x="713460" y="511798"/>
                    <a:pt x="680330" y="376549"/>
                  </a:cubicBezTo>
                  <a:cubicBezTo>
                    <a:pt x="641004" y="216003"/>
                    <a:pt x="510446" y="35240"/>
                    <a:pt x="347214" y="9223"/>
                  </a:cubicBezTo>
                  <a:close/>
                </a:path>
              </a:pathLst>
            </a:custGeom>
            <a:solidFill>
              <a:srgbClr val="23A5AF">
                <a:alpha val="30196"/>
              </a:srgbClr>
            </a:solidFill>
            <a:ln w="57150" cap="flat">
              <a:solidFill>
                <a:srgbClr val="1C818A"/>
              </a:solidFill>
              <a:prstDash val="lgDash"/>
              <a:miter/>
            </a:ln>
          </p:spPr>
          <p:txBody>
            <a:bodyPr rtlCol="0" anchor="ctr"/>
            <a:lstStyle/>
            <a:p>
              <a:endParaRPr lang="en-US"/>
            </a:p>
          </p:txBody>
        </p:sp>
        <p:sp>
          <p:nvSpPr>
            <p:cNvPr id="49" name="Freeform: Shape 48">
              <a:extLst>
                <a:ext uri="{FF2B5EF4-FFF2-40B4-BE49-F238E27FC236}">
                  <a16:creationId xmlns:a16="http://schemas.microsoft.com/office/drawing/2014/main" id="{AFCA0EFA-874D-48E3-80C0-0E0FA8D4EEDA}"/>
                </a:ext>
              </a:extLst>
            </p:cNvPr>
            <p:cNvSpPr/>
            <p:nvPr/>
          </p:nvSpPr>
          <p:spPr>
            <a:xfrm rot="5400000">
              <a:off x="2716262" y="2814284"/>
              <a:ext cx="1741606" cy="3005831"/>
            </a:xfrm>
            <a:custGeom>
              <a:avLst/>
              <a:gdLst>
                <a:gd name="connsiteX0" fmla="*/ 132898 w 1609725"/>
                <a:gd name="connsiteY0" fmla="*/ 520346 h 2486025"/>
                <a:gd name="connsiteX1" fmla="*/ 522941 w 1609725"/>
                <a:gd name="connsiteY1" fmla="*/ 82542 h 2486025"/>
                <a:gd name="connsiteX2" fmla="*/ 1382629 w 1609725"/>
                <a:gd name="connsiteY2" fmla="*/ 162143 h 2486025"/>
                <a:gd name="connsiteX3" fmla="*/ 1565711 w 1609725"/>
                <a:gd name="connsiteY3" fmla="*/ 1407894 h 2486025"/>
                <a:gd name="connsiteX4" fmla="*/ 1219448 w 1609725"/>
                <a:gd name="connsiteY4" fmla="*/ 2359123 h 2486025"/>
                <a:gd name="connsiteX5" fmla="*/ 339860 w 1609725"/>
                <a:gd name="connsiteY5" fmla="*/ 2351163 h 2486025"/>
                <a:gd name="connsiteX6" fmla="*/ 17477 w 1609725"/>
                <a:gd name="connsiteY6" fmla="*/ 1380034 h 2486025"/>
                <a:gd name="connsiteX7" fmla="*/ 132898 w 1609725"/>
                <a:gd name="connsiteY7" fmla="*/ 520346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9725" h="2486025">
                  <a:moveTo>
                    <a:pt x="132898" y="520346"/>
                  </a:moveTo>
                  <a:cubicBezTo>
                    <a:pt x="214485" y="342739"/>
                    <a:pt x="341099" y="154194"/>
                    <a:pt x="522941" y="82542"/>
                  </a:cubicBezTo>
                  <a:cubicBezTo>
                    <a:pt x="790694" y="-22960"/>
                    <a:pt x="1173753" y="-35829"/>
                    <a:pt x="1382629" y="162143"/>
                  </a:cubicBezTo>
                  <a:cubicBezTo>
                    <a:pt x="1687255" y="450865"/>
                    <a:pt x="1608278" y="990348"/>
                    <a:pt x="1565711" y="1407894"/>
                  </a:cubicBezTo>
                  <a:cubicBezTo>
                    <a:pt x="1531489" y="1743585"/>
                    <a:pt x="1496732" y="2166839"/>
                    <a:pt x="1219448" y="2359123"/>
                  </a:cubicBezTo>
                  <a:cubicBezTo>
                    <a:pt x="978504" y="2526207"/>
                    <a:pt x="576838" y="2523825"/>
                    <a:pt x="339860" y="2351163"/>
                  </a:cubicBezTo>
                  <a:cubicBezTo>
                    <a:pt x="64190" y="2150311"/>
                    <a:pt x="49331" y="1719624"/>
                    <a:pt x="17477" y="1380034"/>
                  </a:cubicBezTo>
                  <a:cubicBezTo>
                    <a:pt x="-9526" y="1092164"/>
                    <a:pt x="12204" y="783085"/>
                    <a:pt x="132898" y="520346"/>
                  </a:cubicBezTo>
                  <a:close/>
                </a:path>
              </a:pathLst>
            </a:custGeom>
            <a:solidFill>
              <a:srgbClr val="CFE2C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8217755-16D4-418D-9D5A-A543744DC989}"/>
                </a:ext>
              </a:extLst>
            </p:cNvPr>
            <p:cNvSpPr/>
            <p:nvPr/>
          </p:nvSpPr>
          <p:spPr>
            <a:xfrm>
              <a:off x="5695655" y="3691904"/>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06B37E3-C078-4091-85CF-99FE11B0DEA0}"/>
                </a:ext>
              </a:extLst>
            </p:cNvPr>
            <p:cNvSpPr/>
            <p:nvPr/>
          </p:nvSpPr>
          <p:spPr>
            <a:xfrm>
              <a:off x="6035445" y="4253349"/>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A217C23-6D27-46A3-853D-73A8E8CB7AFA}"/>
                </a:ext>
              </a:extLst>
            </p:cNvPr>
            <p:cNvSpPr/>
            <p:nvPr/>
          </p:nvSpPr>
          <p:spPr>
            <a:xfrm rot="15110538">
              <a:off x="5222460" y="4223118"/>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EE0007A-C1B9-4118-9106-E9D62536CB73}"/>
                </a:ext>
              </a:extLst>
            </p:cNvPr>
            <p:cNvSpPr/>
            <p:nvPr/>
          </p:nvSpPr>
          <p:spPr>
            <a:xfrm rot="15110538">
              <a:off x="3100272" y="1069882"/>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grpSp>
      <p:grpSp>
        <p:nvGrpSpPr>
          <p:cNvPr id="21" name="Group 20">
            <a:extLst>
              <a:ext uri="{FF2B5EF4-FFF2-40B4-BE49-F238E27FC236}">
                <a16:creationId xmlns:a16="http://schemas.microsoft.com/office/drawing/2014/main" id="{249509B5-F96C-49F0-B7F7-976FD617243E}"/>
              </a:ext>
            </a:extLst>
          </p:cNvPr>
          <p:cNvGrpSpPr/>
          <p:nvPr/>
        </p:nvGrpSpPr>
        <p:grpSpPr>
          <a:xfrm>
            <a:off x="1219266" y="879879"/>
            <a:ext cx="1381303" cy="1377317"/>
            <a:chOff x="722017" y="1257606"/>
            <a:chExt cx="3014461" cy="3005761"/>
          </a:xfrm>
        </p:grpSpPr>
        <p:grpSp>
          <p:nvGrpSpPr>
            <p:cNvPr id="22" name="Group 21">
              <a:extLst>
                <a:ext uri="{FF2B5EF4-FFF2-40B4-BE49-F238E27FC236}">
                  <a16:creationId xmlns:a16="http://schemas.microsoft.com/office/drawing/2014/main" id="{03F5EBB0-CE0B-4E36-BC1C-73D188F6DFEA}"/>
                </a:ext>
              </a:extLst>
            </p:cNvPr>
            <p:cNvGrpSpPr/>
            <p:nvPr/>
          </p:nvGrpSpPr>
          <p:grpSpPr>
            <a:xfrm>
              <a:off x="1108754" y="1822414"/>
              <a:ext cx="2075688" cy="2075688"/>
              <a:chOff x="4480560" y="1938528"/>
              <a:chExt cx="2075688" cy="2075688"/>
            </a:xfrm>
            <a:solidFill>
              <a:schemeClr val="bg1"/>
            </a:solidFill>
          </p:grpSpPr>
          <p:sp>
            <p:nvSpPr>
              <p:cNvPr id="36" name="Oval 35">
                <a:extLst>
                  <a:ext uri="{FF2B5EF4-FFF2-40B4-BE49-F238E27FC236}">
                    <a16:creationId xmlns:a16="http://schemas.microsoft.com/office/drawing/2014/main" id="{9A95FF6A-5FC1-48DC-BE23-B409DE0824D8}"/>
                  </a:ext>
                </a:extLst>
              </p:cNvPr>
              <p:cNvSpPr/>
              <p:nvPr/>
            </p:nvSpPr>
            <p:spPr>
              <a:xfrm>
                <a:off x="4480560" y="1938528"/>
                <a:ext cx="2075688" cy="2075688"/>
              </a:xfrm>
              <a:prstGeom prst="ellipse">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C457899F-CCF0-4308-A951-374D8FA8B237}"/>
                      </a:ext>
                    </a:extLst>
                  </p14:cNvPr>
                  <p14:cNvContentPartPr/>
                  <p14:nvPr/>
                </p14:nvContentPartPr>
                <p14:xfrm>
                  <a:off x="6244920" y="2317032"/>
                  <a:ext cx="29880" cy="23760"/>
                </p14:xfrm>
              </p:contentPart>
            </mc:Choice>
            <mc:Fallback xmlns="">
              <p:pic>
                <p:nvPicPr>
                  <p:cNvPr id="38" name="Ink 37">
                    <a:extLst>
                      <a:ext uri="{FF2B5EF4-FFF2-40B4-BE49-F238E27FC236}">
                        <a16:creationId xmlns:a16="http://schemas.microsoft.com/office/drawing/2014/main" id="{C457899F-CCF0-4308-A951-374D8FA8B237}"/>
                      </a:ext>
                    </a:extLst>
                  </p:cNvPr>
                  <p:cNvPicPr/>
                  <p:nvPr/>
                </p:nvPicPr>
                <p:blipFill>
                  <a:blip r:embed="rId3"/>
                  <a:stretch>
                    <a:fillRect/>
                  </a:stretch>
                </p:blipFill>
                <p:spPr>
                  <a:xfrm>
                    <a:off x="6205604" y="2278709"/>
                    <a:ext cx="107725" cy="9963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a:extLst>
                      <a:ext uri="{FF2B5EF4-FFF2-40B4-BE49-F238E27FC236}">
                        <a16:creationId xmlns:a16="http://schemas.microsoft.com/office/drawing/2014/main" id="{601CF2C1-33E0-472C-AFD8-B1CE933EDECF}"/>
                      </a:ext>
                    </a:extLst>
                  </p14:cNvPr>
                  <p14:cNvContentPartPr/>
                  <p14:nvPr/>
                </p14:nvContentPartPr>
                <p14:xfrm>
                  <a:off x="6455160" y="3035592"/>
                  <a:ext cx="90720" cy="360"/>
                </p14:xfrm>
              </p:contentPart>
            </mc:Choice>
            <mc:Fallback xmlns="">
              <p:pic>
                <p:nvPicPr>
                  <p:cNvPr id="39" name="Ink 38">
                    <a:extLst>
                      <a:ext uri="{FF2B5EF4-FFF2-40B4-BE49-F238E27FC236}">
                        <a16:creationId xmlns:a16="http://schemas.microsoft.com/office/drawing/2014/main" id="{601CF2C1-33E0-472C-AFD8-B1CE933EDECF}"/>
                      </a:ext>
                    </a:extLst>
                  </p:cNvPr>
                  <p:cNvPicPr/>
                  <p:nvPr/>
                </p:nvPicPr>
                <p:blipFill>
                  <a:blip r:embed="rId5"/>
                  <a:stretch>
                    <a:fillRect/>
                  </a:stretch>
                </p:blipFill>
                <p:spPr>
                  <a:xfrm>
                    <a:off x="6416057" y="3017592"/>
                    <a:ext cx="168145"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Ink 39">
                    <a:extLst>
                      <a:ext uri="{FF2B5EF4-FFF2-40B4-BE49-F238E27FC236}">
                        <a16:creationId xmlns:a16="http://schemas.microsoft.com/office/drawing/2014/main" id="{BA0C65DB-8207-4256-8FC0-1A5FC60679AE}"/>
                      </a:ext>
                    </a:extLst>
                  </p14:cNvPr>
                  <p14:cNvContentPartPr/>
                  <p14:nvPr/>
                </p14:nvContentPartPr>
                <p14:xfrm>
                  <a:off x="6100200" y="3711312"/>
                  <a:ext cx="44640" cy="65160"/>
                </p14:xfrm>
              </p:contentPart>
            </mc:Choice>
            <mc:Fallback xmlns="">
              <p:pic>
                <p:nvPicPr>
                  <p:cNvPr id="40" name="Ink 39">
                    <a:extLst>
                      <a:ext uri="{FF2B5EF4-FFF2-40B4-BE49-F238E27FC236}">
                        <a16:creationId xmlns:a16="http://schemas.microsoft.com/office/drawing/2014/main" id="{BA0C65DB-8207-4256-8FC0-1A5FC60679AE}"/>
                      </a:ext>
                    </a:extLst>
                  </p:cNvPr>
                  <p:cNvPicPr/>
                  <p:nvPr/>
                </p:nvPicPr>
                <p:blipFill>
                  <a:blip r:embed="rId7"/>
                  <a:stretch>
                    <a:fillRect/>
                  </a:stretch>
                </p:blipFill>
                <p:spPr>
                  <a:xfrm>
                    <a:off x="6061717" y="3672059"/>
                    <a:ext cx="120836" cy="14288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id="{65283528-16B3-4DC7-94A7-90DF27C150CE}"/>
                      </a:ext>
                    </a:extLst>
                  </p14:cNvPr>
                  <p14:cNvContentPartPr/>
                  <p14:nvPr/>
                </p14:nvContentPartPr>
                <p14:xfrm>
                  <a:off x="5257440" y="3872952"/>
                  <a:ext cx="30240" cy="68040"/>
                </p14:xfrm>
              </p:contentPart>
            </mc:Choice>
            <mc:Fallback xmlns="">
              <p:pic>
                <p:nvPicPr>
                  <p:cNvPr id="41" name="Ink 40">
                    <a:extLst>
                      <a:ext uri="{FF2B5EF4-FFF2-40B4-BE49-F238E27FC236}">
                        <a16:creationId xmlns:a16="http://schemas.microsoft.com/office/drawing/2014/main" id="{65283528-16B3-4DC7-94A7-90DF27C150CE}"/>
                      </a:ext>
                    </a:extLst>
                  </p:cNvPr>
                  <p:cNvPicPr/>
                  <p:nvPr/>
                </p:nvPicPr>
                <p:blipFill>
                  <a:blip r:embed="rId9"/>
                  <a:stretch>
                    <a:fillRect/>
                  </a:stretch>
                </p:blipFill>
                <p:spPr>
                  <a:xfrm>
                    <a:off x="5218671" y="3833849"/>
                    <a:ext cx="107003" cy="14546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A7EC520D-D854-4B6E-9D6D-6645A47DC827}"/>
                      </a:ext>
                    </a:extLst>
                  </p14:cNvPr>
                  <p14:cNvContentPartPr/>
                  <p14:nvPr/>
                </p14:nvContentPartPr>
                <p14:xfrm>
                  <a:off x="4590000" y="3416112"/>
                  <a:ext cx="78120" cy="3960"/>
                </p14:xfrm>
              </p:contentPart>
            </mc:Choice>
            <mc:Fallback xmlns="">
              <p:pic>
                <p:nvPicPr>
                  <p:cNvPr id="43" name="Ink 42">
                    <a:extLst>
                      <a:ext uri="{FF2B5EF4-FFF2-40B4-BE49-F238E27FC236}">
                        <a16:creationId xmlns:a16="http://schemas.microsoft.com/office/drawing/2014/main" id="{A7EC520D-D854-4B6E-9D6D-6645A47DC827}"/>
                      </a:ext>
                    </a:extLst>
                  </p:cNvPr>
                  <p:cNvPicPr/>
                  <p:nvPr/>
                </p:nvPicPr>
                <p:blipFill>
                  <a:blip r:embed="rId11"/>
                  <a:stretch>
                    <a:fillRect/>
                  </a:stretch>
                </p:blipFill>
                <p:spPr>
                  <a:xfrm>
                    <a:off x="4550940" y="3383112"/>
                    <a:ext cx="155459" cy="693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3">
                    <a:extLst>
                      <a:ext uri="{FF2B5EF4-FFF2-40B4-BE49-F238E27FC236}">
                        <a16:creationId xmlns:a16="http://schemas.microsoft.com/office/drawing/2014/main" id="{BC12D578-F20E-46B8-8843-4A16FB3443E7}"/>
                      </a:ext>
                    </a:extLst>
                  </p14:cNvPr>
                  <p14:cNvContentPartPr/>
                  <p14:nvPr/>
                </p14:nvContentPartPr>
                <p14:xfrm>
                  <a:off x="4525920" y="2614752"/>
                  <a:ext cx="109080" cy="79200"/>
                </p14:xfrm>
              </p:contentPart>
            </mc:Choice>
            <mc:Fallback xmlns="">
              <p:pic>
                <p:nvPicPr>
                  <p:cNvPr id="44" name="Ink 43">
                    <a:extLst>
                      <a:ext uri="{FF2B5EF4-FFF2-40B4-BE49-F238E27FC236}">
                        <a16:creationId xmlns:a16="http://schemas.microsoft.com/office/drawing/2014/main" id="{BC12D578-F20E-46B8-8843-4A16FB3443E7}"/>
                      </a:ext>
                    </a:extLst>
                  </p:cNvPr>
                  <p:cNvPicPr/>
                  <p:nvPr/>
                </p:nvPicPr>
                <p:blipFill>
                  <a:blip r:embed="rId13"/>
                  <a:stretch>
                    <a:fillRect/>
                  </a:stretch>
                </p:blipFill>
                <p:spPr>
                  <a:xfrm>
                    <a:off x="4486683" y="2575544"/>
                    <a:ext cx="186770" cy="15683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id="{45767E6C-897F-48E1-84D2-5AB53789016E}"/>
                      </a:ext>
                    </a:extLst>
                  </p14:cNvPr>
                  <p14:cNvContentPartPr/>
                  <p14:nvPr/>
                </p14:nvContentPartPr>
                <p14:xfrm>
                  <a:off x="5085720" y="2084472"/>
                  <a:ext cx="29520" cy="106200"/>
                </p14:xfrm>
              </p:contentPart>
            </mc:Choice>
            <mc:Fallback xmlns="">
              <p:pic>
                <p:nvPicPr>
                  <p:cNvPr id="45" name="Ink 44">
                    <a:extLst>
                      <a:ext uri="{FF2B5EF4-FFF2-40B4-BE49-F238E27FC236}">
                        <a16:creationId xmlns:a16="http://schemas.microsoft.com/office/drawing/2014/main" id="{45767E6C-897F-48E1-84D2-5AB53789016E}"/>
                      </a:ext>
                    </a:extLst>
                  </p:cNvPr>
                  <p:cNvPicPr/>
                  <p:nvPr/>
                </p:nvPicPr>
                <p:blipFill>
                  <a:blip r:embed="rId15"/>
                  <a:stretch>
                    <a:fillRect/>
                  </a:stretch>
                </p:blipFill>
                <p:spPr>
                  <a:xfrm>
                    <a:off x="5046878" y="2045428"/>
                    <a:ext cx="106427" cy="18350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Ink 45">
                    <a:extLst>
                      <a:ext uri="{FF2B5EF4-FFF2-40B4-BE49-F238E27FC236}">
                        <a16:creationId xmlns:a16="http://schemas.microsoft.com/office/drawing/2014/main" id="{D7848D8F-A330-4B30-9529-E2AA8B0656E7}"/>
                      </a:ext>
                    </a:extLst>
                  </p14:cNvPr>
                  <p14:cNvContentPartPr/>
                  <p14:nvPr/>
                </p14:nvContentPartPr>
                <p14:xfrm>
                  <a:off x="5495400" y="1975032"/>
                  <a:ext cx="12960" cy="100080"/>
                </p14:xfrm>
              </p:contentPart>
            </mc:Choice>
            <mc:Fallback xmlns="">
              <p:pic>
                <p:nvPicPr>
                  <p:cNvPr id="46" name="Ink 45">
                    <a:extLst>
                      <a:ext uri="{FF2B5EF4-FFF2-40B4-BE49-F238E27FC236}">
                        <a16:creationId xmlns:a16="http://schemas.microsoft.com/office/drawing/2014/main" id="{D7848D8F-A330-4B30-9529-E2AA8B0656E7}"/>
                      </a:ext>
                    </a:extLst>
                  </p:cNvPr>
                  <p:cNvPicPr/>
                  <p:nvPr/>
                </p:nvPicPr>
                <p:blipFill>
                  <a:blip r:embed="rId17"/>
                  <a:stretch>
                    <a:fillRect/>
                  </a:stretch>
                </p:blipFill>
                <p:spPr>
                  <a:xfrm>
                    <a:off x="5457282" y="1935938"/>
                    <a:ext cx="88433" cy="177486"/>
                  </a:xfrm>
                  <a:prstGeom prst="rect">
                    <a:avLst/>
                  </a:prstGeom>
                </p:spPr>
              </p:pic>
            </mc:Fallback>
          </mc:AlternateContent>
        </p:grpSp>
        <p:sp>
          <p:nvSpPr>
            <p:cNvPr id="24" name="Arrow: Circular 23">
              <a:extLst>
                <a:ext uri="{FF2B5EF4-FFF2-40B4-BE49-F238E27FC236}">
                  <a16:creationId xmlns:a16="http://schemas.microsoft.com/office/drawing/2014/main" id="{9084E427-21D3-466E-83F4-331E890309D0}"/>
                </a:ext>
              </a:extLst>
            </p:cNvPr>
            <p:cNvSpPr/>
            <p:nvPr/>
          </p:nvSpPr>
          <p:spPr>
            <a:xfrm rot="14745546">
              <a:off x="761801" y="1466445"/>
              <a:ext cx="2780710" cy="2803891"/>
            </a:xfrm>
            <a:prstGeom prst="circularArrow">
              <a:avLst>
                <a:gd name="adj1" fmla="val 5314"/>
                <a:gd name="adj2" fmla="val 404949"/>
                <a:gd name="adj3" fmla="val 20510315"/>
                <a:gd name="adj4" fmla="val 5540117"/>
                <a:gd name="adj5" fmla="val 6381"/>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ircular 28">
              <a:extLst>
                <a:ext uri="{FF2B5EF4-FFF2-40B4-BE49-F238E27FC236}">
                  <a16:creationId xmlns:a16="http://schemas.microsoft.com/office/drawing/2014/main" id="{A78BB8F7-E910-463F-83AE-1F155F27F494}"/>
                </a:ext>
              </a:extLst>
            </p:cNvPr>
            <p:cNvSpPr/>
            <p:nvPr/>
          </p:nvSpPr>
          <p:spPr>
            <a:xfrm rot="20534999">
              <a:off x="955768" y="1459476"/>
              <a:ext cx="2780710" cy="2803891"/>
            </a:xfrm>
            <a:prstGeom prst="circularArrow">
              <a:avLst>
                <a:gd name="adj1" fmla="val 5314"/>
                <a:gd name="adj2" fmla="val 404949"/>
                <a:gd name="adj3" fmla="val 20510315"/>
                <a:gd name="adj4" fmla="val 20127566"/>
                <a:gd name="adj5" fmla="val 6381"/>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ircular 34">
              <a:extLst>
                <a:ext uri="{FF2B5EF4-FFF2-40B4-BE49-F238E27FC236}">
                  <a16:creationId xmlns:a16="http://schemas.microsoft.com/office/drawing/2014/main" id="{EC8594AE-236F-4020-A0D4-9E4EDC0B1968}"/>
                </a:ext>
              </a:extLst>
            </p:cNvPr>
            <p:cNvSpPr/>
            <p:nvPr/>
          </p:nvSpPr>
          <p:spPr>
            <a:xfrm rot="20418735">
              <a:off x="722017" y="1257606"/>
              <a:ext cx="2780710" cy="2803891"/>
            </a:xfrm>
            <a:prstGeom prst="circularArrow">
              <a:avLst>
                <a:gd name="adj1" fmla="val 5314"/>
                <a:gd name="adj2" fmla="val 404949"/>
                <a:gd name="adj3" fmla="val 20510315"/>
                <a:gd name="adj4" fmla="val 19066842"/>
                <a:gd name="adj5" fmla="val 6381"/>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a:extLst>
              <a:ext uri="{FF2B5EF4-FFF2-40B4-BE49-F238E27FC236}">
                <a16:creationId xmlns:a16="http://schemas.microsoft.com/office/drawing/2014/main" id="{99D98F5F-744D-44E9-959B-A982AAA1B7E0}"/>
              </a:ext>
            </a:extLst>
          </p:cNvPr>
          <p:cNvGrpSpPr/>
          <p:nvPr/>
        </p:nvGrpSpPr>
        <p:grpSpPr>
          <a:xfrm>
            <a:off x="8615003" y="-522514"/>
            <a:ext cx="3141745" cy="7654316"/>
            <a:chOff x="80884" y="1066137"/>
            <a:chExt cx="6829986" cy="4258261"/>
          </a:xfrm>
        </p:grpSpPr>
        <p:sp>
          <p:nvSpPr>
            <p:cNvPr id="34" name="Rectangle: Rounded Corners 33">
              <a:extLst>
                <a:ext uri="{FF2B5EF4-FFF2-40B4-BE49-F238E27FC236}">
                  <a16:creationId xmlns:a16="http://schemas.microsoft.com/office/drawing/2014/main" id="{09CCA3A2-70BB-4A2A-A885-7BBA464EF493}"/>
                </a:ext>
              </a:extLst>
            </p:cNvPr>
            <p:cNvSpPr/>
            <p:nvPr/>
          </p:nvSpPr>
          <p:spPr>
            <a:xfrm>
              <a:off x="80884" y="1066137"/>
              <a:ext cx="6829986" cy="4258261"/>
            </a:xfrm>
            <a:prstGeom prst="roundRect">
              <a:avLst/>
            </a:prstGeom>
            <a:solidFill>
              <a:srgbClr val="F0F6EE"/>
            </a:solidFill>
            <a:ln w="136525"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B6EB3C7-9D1A-4605-B8D4-32448916A5E5}"/>
                </a:ext>
              </a:extLst>
            </p:cNvPr>
            <p:cNvSpPr/>
            <p:nvPr/>
          </p:nvSpPr>
          <p:spPr>
            <a:xfrm>
              <a:off x="147163" y="3605475"/>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2BE184D-AC83-439C-B6A5-86298EB592E0}"/>
                </a:ext>
              </a:extLst>
            </p:cNvPr>
            <p:cNvSpPr/>
            <p:nvPr/>
          </p:nvSpPr>
          <p:spPr>
            <a:xfrm>
              <a:off x="486953" y="4166920"/>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A107EF2-4187-4C4F-9A29-1625C73DF50B}"/>
                </a:ext>
              </a:extLst>
            </p:cNvPr>
            <p:cNvSpPr/>
            <p:nvPr/>
          </p:nvSpPr>
          <p:spPr>
            <a:xfrm>
              <a:off x="5695655" y="3691904"/>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39B3FC3-2C65-4F5C-9618-6A1D9DB2AF68}"/>
                </a:ext>
              </a:extLst>
            </p:cNvPr>
            <p:cNvSpPr/>
            <p:nvPr/>
          </p:nvSpPr>
          <p:spPr>
            <a:xfrm>
              <a:off x="6035445" y="4253349"/>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926D4D1-D1A6-4946-9B9C-60083B7238A0}"/>
                </a:ext>
              </a:extLst>
            </p:cNvPr>
            <p:cNvSpPr/>
            <p:nvPr/>
          </p:nvSpPr>
          <p:spPr>
            <a:xfrm rot="15110538">
              <a:off x="1061641" y="1546183"/>
              <a:ext cx="471007" cy="559321"/>
            </a:xfrm>
            <a:custGeom>
              <a:avLst/>
              <a:gdLst>
                <a:gd name="connsiteX0" fmla="*/ 41077 w 152400"/>
                <a:gd name="connsiteY0" fmla="*/ 26432 h 180975"/>
                <a:gd name="connsiteX1" fmla="*/ 45458 w 152400"/>
                <a:gd name="connsiteY1" fmla="*/ 110276 h 180975"/>
                <a:gd name="connsiteX2" fmla="*/ 112705 w 152400"/>
                <a:gd name="connsiteY2" fmla="*/ 160544 h 180975"/>
                <a:gd name="connsiteX3" fmla="*/ 108323 w 152400"/>
                <a:gd name="connsiteY3" fmla="*/ 76700 h 180975"/>
                <a:gd name="connsiteX4" fmla="*/ 41077 w 152400"/>
                <a:gd name="connsiteY4" fmla="*/ 26432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0975">
                  <a:moveTo>
                    <a:pt x="41077" y="26432"/>
                  </a:moveTo>
                  <a:cubicBezTo>
                    <a:pt x="23717" y="35704"/>
                    <a:pt x="25679" y="73242"/>
                    <a:pt x="45458" y="110276"/>
                  </a:cubicBezTo>
                  <a:cubicBezTo>
                    <a:pt x="65238" y="147310"/>
                    <a:pt x="95345" y="169816"/>
                    <a:pt x="112705" y="160544"/>
                  </a:cubicBezTo>
                  <a:cubicBezTo>
                    <a:pt x="130064" y="151272"/>
                    <a:pt x="128103" y="113734"/>
                    <a:pt x="108323" y="76700"/>
                  </a:cubicBezTo>
                  <a:cubicBezTo>
                    <a:pt x="88544" y="39666"/>
                    <a:pt x="58436" y="17160"/>
                    <a:pt x="41077" y="26432"/>
                  </a:cubicBezTo>
                  <a:close/>
                </a:path>
              </a:pathLst>
            </a:custGeom>
            <a:solidFill>
              <a:srgbClr val="D88EBF"/>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97CA9DF-08B3-4434-87E4-6F336B979810}"/>
                </a:ext>
              </a:extLst>
            </p:cNvPr>
            <p:cNvSpPr/>
            <p:nvPr/>
          </p:nvSpPr>
          <p:spPr>
            <a:xfrm rot="15110538">
              <a:off x="1401431" y="2107628"/>
              <a:ext cx="676275" cy="762000"/>
            </a:xfrm>
            <a:custGeom>
              <a:avLst/>
              <a:gdLst>
                <a:gd name="connsiteX0" fmla="*/ 544978 w 676275"/>
                <a:gd name="connsiteY0" fmla="*/ 104709 h 762000"/>
                <a:gd name="connsiteX1" fmla="*/ 212964 w 676275"/>
                <a:gd name="connsiteY1" fmla="*/ 286490 h 762000"/>
                <a:gd name="connsiteX2" fmla="*/ 139021 w 676275"/>
                <a:gd name="connsiteY2" fmla="*/ 657716 h 762000"/>
                <a:gd name="connsiteX3" fmla="*/ 471034 w 676275"/>
                <a:gd name="connsiteY3" fmla="*/ 475936 h 762000"/>
                <a:gd name="connsiteX4" fmla="*/ 544978 w 676275"/>
                <a:gd name="connsiteY4" fmla="*/ 104709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762000">
                  <a:moveTo>
                    <a:pt x="544978" y="104709"/>
                  </a:moveTo>
                  <a:cubicBezTo>
                    <a:pt x="473713" y="52395"/>
                    <a:pt x="325066" y="133781"/>
                    <a:pt x="212964" y="286490"/>
                  </a:cubicBezTo>
                  <a:cubicBezTo>
                    <a:pt x="100862" y="439198"/>
                    <a:pt x="67757" y="605402"/>
                    <a:pt x="139021" y="657716"/>
                  </a:cubicBezTo>
                  <a:cubicBezTo>
                    <a:pt x="210285" y="710031"/>
                    <a:pt x="358933" y="628645"/>
                    <a:pt x="471034" y="475936"/>
                  </a:cubicBezTo>
                  <a:cubicBezTo>
                    <a:pt x="583136" y="323227"/>
                    <a:pt x="616242" y="157023"/>
                    <a:pt x="544978" y="104709"/>
                  </a:cubicBezTo>
                  <a:close/>
                </a:path>
              </a:pathLst>
            </a:custGeom>
            <a:solidFill>
              <a:srgbClr val="5FD38D"/>
            </a:solidFill>
            <a:ln w="9525" cap="flat">
              <a:noFill/>
              <a:prstDash val="solid"/>
              <a:miter/>
            </a:ln>
          </p:spPr>
          <p:txBody>
            <a:bodyPr rtlCol="0" anchor="ctr"/>
            <a:lstStyle/>
            <a:p>
              <a:endParaRPr lang="en-US"/>
            </a:p>
          </p:txBody>
        </p:sp>
      </p:grpSp>
      <p:sp>
        <p:nvSpPr>
          <p:cNvPr id="3" name="Rectangle: Rounded Corners 2">
            <a:extLst>
              <a:ext uri="{FF2B5EF4-FFF2-40B4-BE49-F238E27FC236}">
                <a16:creationId xmlns:a16="http://schemas.microsoft.com/office/drawing/2014/main" id="{9F35CCF6-442E-4D60-8CED-2D7ABF0DD8EA}"/>
              </a:ext>
            </a:extLst>
          </p:cNvPr>
          <p:cNvSpPr/>
          <p:nvPr/>
        </p:nvSpPr>
        <p:spPr>
          <a:xfrm>
            <a:off x="8378211" y="1568538"/>
            <a:ext cx="390949" cy="177112"/>
          </a:xfrm>
          <a:prstGeom prst="roundRect">
            <a:avLst/>
          </a:prstGeom>
          <a:solidFill>
            <a:srgbClr val="F0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C44EFA17-0BE4-4527-AD38-2317AB9518E1}"/>
              </a:ext>
            </a:extLst>
          </p:cNvPr>
          <p:cNvSpPr/>
          <p:nvPr/>
        </p:nvSpPr>
        <p:spPr>
          <a:xfrm>
            <a:off x="8378210" y="3018262"/>
            <a:ext cx="390949" cy="646331"/>
          </a:xfrm>
          <a:prstGeom prst="roundRect">
            <a:avLst/>
          </a:prstGeom>
          <a:solidFill>
            <a:srgbClr val="F0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10A521E-0914-426D-8A59-8AE8442A2AA5}"/>
              </a:ext>
            </a:extLst>
          </p:cNvPr>
          <p:cNvSpPr/>
          <p:nvPr/>
        </p:nvSpPr>
        <p:spPr>
          <a:xfrm>
            <a:off x="8378210" y="1437558"/>
            <a:ext cx="390949" cy="1309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A4C2B5F2-CB31-4833-BEA4-1538CEF10BEE}"/>
              </a:ext>
            </a:extLst>
          </p:cNvPr>
          <p:cNvSpPr/>
          <p:nvPr/>
        </p:nvSpPr>
        <p:spPr>
          <a:xfrm>
            <a:off x="8369456" y="1634028"/>
            <a:ext cx="390949" cy="1309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97F7D655-8A69-4C68-9E77-E1D6EE899138}"/>
              </a:ext>
            </a:extLst>
          </p:cNvPr>
          <p:cNvSpPr/>
          <p:nvPr/>
        </p:nvSpPr>
        <p:spPr>
          <a:xfrm>
            <a:off x="8357092" y="2903057"/>
            <a:ext cx="390949" cy="1309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C6522857-C845-4F22-964C-FE59FEEF02AD}"/>
              </a:ext>
            </a:extLst>
          </p:cNvPr>
          <p:cNvSpPr/>
          <p:nvPr/>
        </p:nvSpPr>
        <p:spPr>
          <a:xfrm>
            <a:off x="8366861" y="3552519"/>
            <a:ext cx="390949" cy="1309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8675664-F92C-4E48-B89B-721CBFC7FE55}"/>
              </a:ext>
            </a:extLst>
          </p:cNvPr>
          <p:cNvGrpSpPr/>
          <p:nvPr/>
        </p:nvGrpSpPr>
        <p:grpSpPr>
          <a:xfrm>
            <a:off x="5088007" y="3239595"/>
            <a:ext cx="1324168" cy="443904"/>
            <a:chOff x="9566493" y="-1144439"/>
            <a:chExt cx="1482622" cy="497023"/>
          </a:xfrm>
        </p:grpSpPr>
        <p:sp>
          <p:nvSpPr>
            <p:cNvPr id="68" name="Rectangle: Rounded Corners 67">
              <a:extLst>
                <a:ext uri="{FF2B5EF4-FFF2-40B4-BE49-F238E27FC236}">
                  <a16:creationId xmlns:a16="http://schemas.microsoft.com/office/drawing/2014/main" id="{F06F58C5-8850-4E04-93B6-653844CC2F1E}"/>
                </a:ext>
              </a:extLst>
            </p:cNvPr>
            <p:cNvSpPr/>
            <p:nvPr/>
          </p:nvSpPr>
          <p:spPr>
            <a:xfrm>
              <a:off x="9662121" y="-1068783"/>
              <a:ext cx="1291365" cy="345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id="{6BC1CC3E-9A21-4890-A321-D3C410E0DEEE}"/>
                </a:ext>
              </a:extLst>
            </p:cNvPr>
            <p:cNvPicPr>
              <a:picLocks noChangeAspect="1"/>
            </p:cNvPicPr>
            <p:nvPr/>
          </p:nvPicPr>
          <p:blipFill>
            <a:blip r:embed="rId18"/>
            <a:stretch>
              <a:fillRect/>
            </a:stretch>
          </p:blipFill>
          <p:spPr>
            <a:xfrm>
              <a:off x="9566493" y="-1144439"/>
              <a:ext cx="1482622" cy="497023"/>
            </a:xfrm>
            <a:prstGeom prst="rect">
              <a:avLst/>
            </a:prstGeom>
          </p:spPr>
        </p:pic>
      </p:grpSp>
      <p:grpSp>
        <p:nvGrpSpPr>
          <p:cNvPr id="9" name="Group 8">
            <a:extLst>
              <a:ext uri="{FF2B5EF4-FFF2-40B4-BE49-F238E27FC236}">
                <a16:creationId xmlns:a16="http://schemas.microsoft.com/office/drawing/2014/main" id="{48E955CD-9431-47BF-A52D-AE90E9E4D76E}"/>
              </a:ext>
            </a:extLst>
          </p:cNvPr>
          <p:cNvGrpSpPr/>
          <p:nvPr/>
        </p:nvGrpSpPr>
        <p:grpSpPr>
          <a:xfrm>
            <a:off x="8378210" y="5029489"/>
            <a:ext cx="399704" cy="327450"/>
            <a:chOff x="8521856" y="1589958"/>
            <a:chExt cx="399704" cy="327450"/>
          </a:xfrm>
        </p:grpSpPr>
        <p:sp>
          <p:nvSpPr>
            <p:cNvPr id="72" name="Rectangle: Rounded Corners 71">
              <a:extLst>
                <a:ext uri="{FF2B5EF4-FFF2-40B4-BE49-F238E27FC236}">
                  <a16:creationId xmlns:a16="http://schemas.microsoft.com/office/drawing/2014/main" id="{D4A4BBBC-B3FB-42C0-90DE-DE5BCC03AE01}"/>
                </a:ext>
              </a:extLst>
            </p:cNvPr>
            <p:cNvSpPr/>
            <p:nvPr/>
          </p:nvSpPr>
          <p:spPr>
            <a:xfrm>
              <a:off x="8530611" y="1720938"/>
              <a:ext cx="390949" cy="177112"/>
            </a:xfrm>
            <a:prstGeom prst="roundRect">
              <a:avLst/>
            </a:prstGeom>
            <a:solidFill>
              <a:srgbClr val="F0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050B1E59-1427-471B-9651-B729E254AEDB}"/>
                </a:ext>
              </a:extLst>
            </p:cNvPr>
            <p:cNvSpPr/>
            <p:nvPr/>
          </p:nvSpPr>
          <p:spPr>
            <a:xfrm>
              <a:off x="8530610" y="1589958"/>
              <a:ext cx="390949" cy="1309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BC0C2F91-8992-497B-81CF-8E7C53DF7456}"/>
                </a:ext>
              </a:extLst>
            </p:cNvPr>
            <p:cNvSpPr/>
            <p:nvPr/>
          </p:nvSpPr>
          <p:spPr>
            <a:xfrm>
              <a:off x="8521856" y="1786428"/>
              <a:ext cx="390949" cy="1309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4278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AA2221-DA9A-41E9-8760-693E0C1F4B6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4685356" y="2087844"/>
            <a:ext cx="6349226" cy="3642527"/>
          </a:xfrm>
          <a:prstGeom prst="rect">
            <a:avLst/>
          </a:prstGeom>
        </p:spPr>
      </p:pic>
      <p:sp>
        <p:nvSpPr>
          <p:cNvPr id="9" name="Title 1">
            <a:extLst>
              <a:ext uri="{FF2B5EF4-FFF2-40B4-BE49-F238E27FC236}">
                <a16:creationId xmlns:a16="http://schemas.microsoft.com/office/drawing/2014/main" id="{8FAF8156-FB6A-49D0-8421-37B87AED37B6}"/>
              </a:ext>
            </a:extLst>
          </p:cNvPr>
          <p:cNvSpPr txBox="1">
            <a:spLocks/>
          </p:cNvSpPr>
          <p:nvPr/>
        </p:nvSpPr>
        <p:spPr>
          <a:xfrm>
            <a:off x="838200" y="73705"/>
            <a:ext cx="10515600" cy="6073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Integration into host genome</a:t>
            </a:r>
            <a:endParaRPr lang="en-US" dirty="0"/>
          </a:p>
        </p:txBody>
      </p:sp>
    </p:spTree>
    <p:extLst>
      <p:ext uri="{BB962C8B-B14F-4D97-AF65-F5344CB8AC3E}">
        <p14:creationId xmlns:p14="http://schemas.microsoft.com/office/powerpoint/2010/main" val="93199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07BD-CD64-40C8-BC99-6DAE378C2577}"/>
              </a:ext>
            </a:extLst>
          </p:cNvPr>
          <p:cNvSpPr>
            <a:spLocks noGrp="1"/>
          </p:cNvSpPr>
          <p:nvPr>
            <p:ph type="title"/>
          </p:nvPr>
        </p:nvSpPr>
        <p:spPr>
          <a:xfrm>
            <a:off x="838200" y="263525"/>
            <a:ext cx="10515600" cy="737961"/>
          </a:xfrm>
        </p:spPr>
        <p:txBody>
          <a:bodyPr/>
          <a:lstStyle/>
          <a:p>
            <a:r>
              <a:rPr lang="en-US" dirty="0" err="1"/>
              <a:t>eBSV</a:t>
            </a:r>
            <a:r>
              <a:rPr lang="en-US" dirty="0"/>
              <a:t> Silver linings</a:t>
            </a:r>
          </a:p>
        </p:txBody>
      </p:sp>
      <p:pic>
        <p:nvPicPr>
          <p:cNvPr id="5" name="Picture 4">
            <a:extLst>
              <a:ext uri="{FF2B5EF4-FFF2-40B4-BE49-F238E27FC236}">
                <a16:creationId xmlns:a16="http://schemas.microsoft.com/office/drawing/2014/main" id="{9D00CC25-A8BF-4864-9635-53DBC78B2EAA}"/>
              </a:ext>
            </a:extLst>
          </p:cNvPr>
          <p:cNvPicPr>
            <a:picLocks noChangeAspect="1"/>
          </p:cNvPicPr>
          <p:nvPr/>
        </p:nvPicPr>
        <p:blipFill rotWithShape="1">
          <a:blip r:embed="rId2"/>
          <a:srcRect t="19990"/>
          <a:stretch/>
        </p:blipFill>
        <p:spPr>
          <a:xfrm>
            <a:off x="182203" y="1901371"/>
            <a:ext cx="5438717" cy="2496458"/>
          </a:xfrm>
          <a:prstGeom prst="rect">
            <a:avLst/>
          </a:prstGeom>
        </p:spPr>
      </p:pic>
    </p:spTree>
    <p:extLst>
      <p:ext uri="{BB962C8B-B14F-4D97-AF65-F5344CB8AC3E}">
        <p14:creationId xmlns:p14="http://schemas.microsoft.com/office/powerpoint/2010/main" val="389918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ghtning Bolt 1">
            <a:extLst>
              <a:ext uri="{FF2B5EF4-FFF2-40B4-BE49-F238E27FC236}">
                <a16:creationId xmlns:a16="http://schemas.microsoft.com/office/drawing/2014/main" id="{8FBE5D76-54D6-4488-B723-4CFE863A82F0}"/>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a:extLst>
              <a:ext uri="{FF2B5EF4-FFF2-40B4-BE49-F238E27FC236}">
                <a16:creationId xmlns:a16="http://schemas.microsoft.com/office/drawing/2014/main" id="{B487A547-88C0-4F4E-B67C-B6CC710620D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372EDF-03A5-4412-BE75-D2842713C0E1}"/>
              </a:ext>
            </a:extLst>
          </p:cNvPr>
          <p:cNvPicPr>
            <a:picLocks noChangeAspect="1"/>
          </p:cNvPicPr>
          <p:nvPr/>
        </p:nvPicPr>
        <p:blipFill>
          <a:blip r:embed="rId2"/>
          <a:stretch>
            <a:fillRect/>
          </a:stretch>
        </p:blipFill>
        <p:spPr>
          <a:xfrm>
            <a:off x="394492" y="2233445"/>
            <a:ext cx="11403016" cy="2391109"/>
          </a:xfrm>
          <a:prstGeom prst="rect">
            <a:avLst/>
          </a:prstGeom>
        </p:spPr>
      </p:pic>
      <p:sp>
        <p:nvSpPr>
          <p:cNvPr id="6" name="TextBox 5">
            <a:extLst>
              <a:ext uri="{FF2B5EF4-FFF2-40B4-BE49-F238E27FC236}">
                <a16:creationId xmlns:a16="http://schemas.microsoft.com/office/drawing/2014/main" id="{8A767020-E34D-40A9-8177-533047747E9E}"/>
              </a:ext>
            </a:extLst>
          </p:cNvPr>
          <p:cNvSpPr txBox="1"/>
          <p:nvPr/>
        </p:nvSpPr>
        <p:spPr>
          <a:xfrm>
            <a:off x="1215715" y="815239"/>
            <a:ext cx="3726726" cy="523220"/>
          </a:xfrm>
          <a:prstGeom prst="rect">
            <a:avLst/>
          </a:prstGeom>
          <a:noFill/>
        </p:spPr>
        <p:txBody>
          <a:bodyPr wrap="none" rtlCol="0">
            <a:spAutoFit/>
          </a:bodyPr>
          <a:lstStyle/>
          <a:p>
            <a:r>
              <a:rPr lang="en-US" sz="2800" dirty="0"/>
              <a:t>Is any jargon unclear?</a:t>
            </a:r>
          </a:p>
        </p:txBody>
      </p:sp>
      <p:sp>
        <p:nvSpPr>
          <p:cNvPr id="7" name="TextBox 6">
            <a:extLst>
              <a:ext uri="{FF2B5EF4-FFF2-40B4-BE49-F238E27FC236}">
                <a16:creationId xmlns:a16="http://schemas.microsoft.com/office/drawing/2014/main" id="{5386868B-2233-4AF6-A674-A3207DDA933F}"/>
              </a:ext>
            </a:extLst>
          </p:cNvPr>
          <p:cNvSpPr txBox="1"/>
          <p:nvPr/>
        </p:nvSpPr>
        <p:spPr>
          <a:xfrm>
            <a:off x="455696" y="292019"/>
            <a:ext cx="4426725" cy="523220"/>
          </a:xfrm>
          <a:prstGeom prst="rect">
            <a:avLst/>
          </a:prstGeom>
          <a:noFill/>
        </p:spPr>
        <p:txBody>
          <a:bodyPr wrap="none" rtlCol="0">
            <a:spAutoFit/>
          </a:bodyPr>
          <a:lstStyle/>
          <a:p>
            <a:r>
              <a:rPr lang="en-US" sz="2800" dirty="0"/>
              <a:t>Please read the paper’s title. </a:t>
            </a:r>
          </a:p>
        </p:txBody>
      </p:sp>
      <p:sp>
        <p:nvSpPr>
          <p:cNvPr id="5" name="Rectangle 4">
            <a:extLst>
              <a:ext uri="{FF2B5EF4-FFF2-40B4-BE49-F238E27FC236}">
                <a16:creationId xmlns:a16="http://schemas.microsoft.com/office/drawing/2014/main" id="{211CC494-0C37-4F0A-BDAB-D9C8B6382527}"/>
              </a:ext>
            </a:extLst>
          </p:cNvPr>
          <p:cNvSpPr/>
          <p:nvPr/>
        </p:nvSpPr>
        <p:spPr>
          <a:xfrm>
            <a:off x="8148432" y="6234277"/>
            <a:ext cx="3649076" cy="369332"/>
          </a:xfrm>
          <a:prstGeom prst="rect">
            <a:avLst/>
          </a:prstGeom>
        </p:spPr>
        <p:txBody>
          <a:bodyPr wrap="none">
            <a:spAutoFit/>
          </a:bodyPr>
          <a:lstStyle/>
          <a:p>
            <a:r>
              <a:rPr lang="en-US" dirty="0"/>
              <a:t>https://twitter.com/leena_tripathi</a:t>
            </a:r>
          </a:p>
        </p:txBody>
      </p:sp>
      <p:pic>
        <p:nvPicPr>
          <p:cNvPr id="8" name="Picture 7">
            <a:extLst>
              <a:ext uri="{FF2B5EF4-FFF2-40B4-BE49-F238E27FC236}">
                <a16:creationId xmlns:a16="http://schemas.microsoft.com/office/drawing/2014/main" id="{9F6923D0-BE6E-4C57-8D04-3219B6B4B6E4}"/>
              </a:ext>
            </a:extLst>
          </p:cNvPr>
          <p:cNvPicPr>
            <a:picLocks noChangeAspect="1"/>
          </p:cNvPicPr>
          <p:nvPr/>
        </p:nvPicPr>
        <p:blipFill>
          <a:blip r:embed="rId3"/>
          <a:stretch>
            <a:fillRect/>
          </a:stretch>
        </p:blipFill>
        <p:spPr>
          <a:xfrm>
            <a:off x="7573213" y="6234277"/>
            <a:ext cx="647790" cy="476316"/>
          </a:xfrm>
          <a:prstGeom prst="rect">
            <a:avLst/>
          </a:prstGeom>
        </p:spPr>
      </p:pic>
    </p:spTree>
    <p:extLst>
      <p:ext uri="{BB962C8B-B14F-4D97-AF65-F5344CB8AC3E}">
        <p14:creationId xmlns:p14="http://schemas.microsoft.com/office/powerpoint/2010/main" val="1572322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ghtning Bolt 1">
            <a:extLst>
              <a:ext uri="{FF2B5EF4-FFF2-40B4-BE49-F238E27FC236}">
                <a16:creationId xmlns:a16="http://schemas.microsoft.com/office/drawing/2014/main" id="{8FBE5D76-54D6-4488-B723-4CFE863A82F0}"/>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a:extLst>
              <a:ext uri="{FF2B5EF4-FFF2-40B4-BE49-F238E27FC236}">
                <a16:creationId xmlns:a16="http://schemas.microsoft.com/office/drawing/2014/main" id="{B487A547-88C0-4F4E-B67C-B6CC710620D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767020-E34D-40A9-8177-533047747E9E}"/>
              </a:ext>
            </a:extLst>
          </p:cNvPr>
          <p:cNvSpPr txBox="1"/>
          <p:nvPr/>
        </p:nvSpPr>
        <p:spPr>
          <a:xfrm>
            <a:off x="1215715" y="815239"/>
            <a:ext cx="3726726" cy="523220"/>
          </a:xfrm>
          <a:prstGeom prst="rect">
            <a:avLst/>
          </a:prstGeom>
          <a:noFill/>
        </p:spPr>
        <p:txBody>
          <a:bodyPr wrap="none" rtlCol="0">
            <a:spAutoFit/>
          </a:bodyPr>
          <a:lstStyle/>
          <a:p>
            <a:r>
              <a:rPr lang="en-US" sz="2800" dirty="0"/>
              <a:t>Is any jargon unclear?</a:t>
            </a:r>
          </a:p>
        </p:txBody>
      </p:sp>
      <p:sp>
        <p:nvSpPr>
          <p:cNvPr id="7" name="TextBox 6">
            <a:extLst>
              <a:ext uri="{FF2B5EF4-FFF2-40B4-BE49-F238E27FC236}">
                <a16:creationId xmlns:a16="http://schemas.microsoft.com/office/drawing/2014/main" id="{5386868B-2233-4AF6-A674-A3207DDA933F}"/>
              </a:ext>
            </a:extLst>
          </p:cNvPr>
          <p:cNvSpPr txBox="1"/>
          <p:nvPr/>
        </p:nvSpPr>
        <p:spPr>
          <a:xfrm>
            <a:off x="455696" y="292019"/>
            <a:ext cx="5568447" cy="523220"/>
          </a:xfrm>
          <a:prstGeom prst="rect">
            <a:avLst/>
          </a:prstGeom>
          <a:noFill/>
        </p:spPr>
        <p:txBody>
          <a:bodyPr wrap="none" rtlCol="0">
            <a:spAutoFit/>
          </a:bodyPr>
          <a:lstStyle/>
          <a:p>
            <a:r>
              <a:rPr lang="en-US" sz="2800" dirty="0"/>
              <a:t>Please read the paper’s abstract</a:t>
            </a:r>
          </a:p>
        </p:txBody>
      </p:sp>
      <p:pic>
        <p:nvPicPr>
          <p:cNvPr id="5" name="Picture 4">
            <a:extLst>
              <a:ext uri="{FF2B5EF4-FFF2-40B4-BE49-F238E27FC236}">
                <a16:creationId xmlns:a16="http://schemas.microsoft.com/office/drawing/2014/main" id="{19895DD2-EB6B-47A8-8574-A3D6452B1D42}"/>
              </a:ext>
            </a:extLst>
          </p:cNvPr>
          <p:cNvPicPr>
            <a:picLocks noChangeAspect="1"/>
          </p:cNvPicPr>
          <p:nvPr/>
        </p:nvPicPr>
        <p:blipFill>
          <a:blip r:embed="rId2"/>
          <a:stretch>
            <a:fillRect/>
          </a:stretch>
        </p:blipFill>
        <p:spPr>
          <a:xfrm>
            <a:off x="968496" y="1581790"/>
            <a:ext cx="10642456" cy="4870689"/>
          </a:xfrm>
          <a:prstGeom prst="rect">
            <a:avLst/>
          </a:prstGeom>
        </p:spPr>
      </p:pic>
    </p:spTree>
    <p:extLst>
      <p:ext uri="{BB962C8B-B14F-4D97-AF65-F5344CB8AC3E}">
        <p14:creationId xmlns:p14="http://schemas.microsoft.com/office/powerpoint/2010/main" val="1168137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89F9BA-AB02-4A0B-BE12-7C74E0BD0623}"/>
              </a:ext>
            </a:extLst>
          </p:cNvPr>
          <p:cNvSpPr/>
          <p:nvPr/>
        </p:nvSpPr>
        <p:spPr>
          <a:xfrm>
            <a:off x="1211487" y="377763"/>
            <a:ext cx="9181873" cy="646331"/>
          </a:xfrm>
          <a:prstGeom prst="rect">
            <a:avLst/>
          </a:prstGeom>
        </p:spPr>
        <p:txBody>
          <a:bodyPr wrap="none">
            <a:spAutoFit/>
          </a:bodyPr>
          <a:lstStyle/>
          <a:p>
            <a:r>
              <a:rPr lang="en-US" sz="3600" b="0" i="0" dirty="0">
                <a:solidFill>
                  <a:srgbClr val="2E2E2E"/>
                </a:solidFill>
                <a:effectLst/>
                <a:latin typeface="+mj-lt"/>
              </a:rPr>
              <a:t>BSOLV  = Banana Streak </a:t>
            </a:r>
            <a:r>
              <a:rPr lang="en-US" sz="3600" b="0" i="0" dirty="0" err="1">
                <a:solidFill>
                  <a:srgbClr val="2E2E2E"/>
                </a:solidFill>
                <a:effectLst/>
                <a:latin typeface="+mj-lt"/>
              </a:rPr>
              <a:t>Obino</a:t>
            </a:r>
            <a:r>
              <a:rPr lang="en-US" sz="3600" b="0" i="0" dirty="0">
                <a:solidFill>
                  <a:srgbClr val="2E2E2E"/>
                </a:solidFill>
                <a:effectLst/>
                <a:latin typeface="+mj-lt"/>
              </a:rPr>
              <a:t> </a:t>
            </a:r>
            <a:r>
              <a:rPr lang="en-US" sz="3600" b="0" i="0" dirty="0" err="1">
                <a:solidFill>
                  <a:srgbClr val="2E2E2E"/>
                </a:solidFill>
                <a:effectLst/>
                <a:latin typeface="+mj-lt"/>
              </a:rPr>
              <a:t>l’Ewai</a:t>
            </a:r>
            <a:r>
              <a:rPr lang="en-US" sz="3600" b="0" i="0" dirty="0">
                <a:solidFill>
                  <a:srgbClr val="2E2E2E"/>
                </a:solidFill>
                <a:effectLst/>
                <a:latin typeface="+mj-lt"/>
              </a:rPr>
              <a:t> Virus</a:t>
            </a:r>
            <a:endParaRPr lang="en-US" sz="3600" dirty="0">
              <a:latin typeface="+mj-lt"/>
            </a:endParaRPr>
          </a:p>
        </p:txBody>
      </p:sp>
      <p:sp>
        <p:nvSpPr>
          <p:cNvPr id="6" name="Rectangle 5">
            <a:extLst>
              <a:ext uri="{FF2B5EF4-FFF2-40B4-BE49-F238E27FC236}">
                <a16:creationId xmlns:a16="http://schemas.microsoft.com/office/drawing/2014/main" id="{CDD67E54-5EDA-4083-8914-79783A9C82D9}"/>
              </a:ext>
            </a:extLst>
          </p:cNvPr>
          <p:cNvSpPr/>
          <p:nvPr/>
        </p:nvSpPr>
        <p:spPr>
          <a:xfrm>
            <a:off x="1777958" y="2278428"/>
            <a:ext cx="5020157" cy="461665"/>
          </a:xfrm>
          <a:prstGeom prst="rect">
            <a:avLst/>
          </a:prstGeom>
        </p:spPr>
        <p:txBody>
          <a:bodyPr wrap="none">
            <a:spAutoFit/>
          </a:bodyPr>
          <a:lstStyle/>
          <a:p>
            <a:r>
              <a:rPr lang="en-US" sz="2400" dirty="0"/>
              <a:t>AAB</a:t>
            </a:r>
            <a:r>
              <a:rPr lang="en-US" sz="2400" dirty="0">
                <a:solidFill>
                  <a:srgbClr val="7030A0"/>
                </a:solidFill>
              </a:rPr>
              <a:t> </a:t>
            </a:r>
            <a:r>
              <a:rPr lang="en-US" sz="2400" b="0" i="0" dirty="0">
                <a:effectLst/>
                <a:latin typeface="+mj-lt"/>
              </a:rPr>
              <a:t>Plantain cultivar from Nigeria.</a:t>
            </a:r>
            <a:endParaRPr lang="en-US" sz="2400" dirty="0">
              <a:latin typeface="+mj-lt"/>
            </a:endParaRPr>
          </a:p>
        </p:txBody>
      </p:sp>
      <p:sp>
        <p:nvSpPr>
          <p:cNvPr id="8" name="Rectangle 7">
            <a:extLst>
              <a:ext uri="{FF2B5EF4-FFF2-40B4-BE49-F238E27FC236}">
                <a16:creationId xmlns:a16="http://schemas.microsoft.com/office/drawing/2014/main" id="{41378D87-432D-4048-95F9-C1171052A620}"/>
              </a:ext>
            </a:extLst>
          </p:cNvPr>
          <p:cNvSpPr/>
          <p:nvPr/>
        </p:nvSpPr>
        <p:spPr>
          <a:xfrm>
            <a:off x="1211487" y="3176694"/>
            <a:ext cx="6096000" cy="646331"/>
          </a:xfrm>
          <a:prstGeom prst="rect">
            <a:avLst/>
          </a:prstGeom>
        </p:spPr>
        <p:txBody>
          <a:bodyPr>
            <a:spAutoFit/>
          </a:bodyPr>
          <a:lstStyle/>
          <a:p>
            <a:r>
              <a:rPr lang="en-US" dirty="0"/>
              <a:t>one of the main cultivars used as a female parent plant in the banana breeding </a:t>
            </a:r>
            <a:r>
              <a:rPr lang="en-US" dirty="0" err="1"/>
              <a:t>programme</a:t>
            </a:r>
            <a:r>
              <a:rPr lang="en-US" dirty="0"/>
              <a:t> of IITA</a:t>
            </a:r>
          </a:p>
        </p:txBody>
      </p:sp>
      <p:pic>
        <p:nvPicPr>
          <p:cNvPr id="9" name="Picture 8">
            <a:extLst>
              <a:ext uri="{FF2B5EF4-FFF2-40B4-BE49-F238E27FC236}">
                <a16:creationId xmlns:a16="http://schemas.microsoft.com/office/drawing/2014/main" id="{50FDE16F-FB43-4E52-B731-2D0B279AA62F}"/>
              </a:ext>
            </a:extLst>
          </p:cNvPr>
          <p:cNvPicPr>
            <a:picLocks noChangeAspect="1"/>
          </p:cNvPicPr>
          <p:nvPr/>
        </p:nvPicPr>
        <p:blipFill>
          <a:blip r:embed="rId2"/>
          <a:stretch>
            <a:fillRect/>
          </a:stretch>
        </p:blipFill>
        <p:spPr>
          <a:xfrm>
            <a:off x="9202794" y="2914578"/>
            <a:ext cx="1848108" cy="1028844"/>
          </a:xfrm>
          <a:prstGeom prst="rect">
            <a:avLst/>
          </a:prstGeom>
        </p:spPr>
      </p:pic>
    </p:spTree>
    <p:extLst>
      <p:ext uri="{BB962C8B-B14F-4D97-AF65-F5344CB8AC3E}">
        <p14:creationId xmlns:p14="http://schemas.microsoft.com/office/powerpoint/2010/main" val="269178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8E892A-37B5-4B66-A66E-5946EEA61A9C}"/>
              </a:ext>
            </a:extLst>
          </p:cNvPr>
          <p:cNvSpPr/>
          <p:nvPr/>
        </p:nvSpPr>
        <p:spPr>
          <a:xfrm>
            <a:off x="6384769" y="6804541"/>
            <a:ext cx="5807231" cy="369332"/>
          </a:xfrm>
          <a:prstGeom prst="rect">
            <a:avLst/>
          </a:prstGeom>
        </p:spPr>
        <p:txBody>
          <a:bodyPr wrap="none">
            <a:spAutoFit/>
          </a:bodyPr>
          <a:lstStyle/>
          <a:p>
            <a:r>
              <a:rPr lang="en-US" dirty="0"/>
              <a:t>https://www.nature.com/articles/s41598-017-16399-x</a:t>
            </a:r>
          </a:p>
        </p:txBody>
      </p:sp>
      <p:sp>
        <p:nvSpPr>
          <p:cNvPr id="2" name="Rectangle 1">
            <a:extLst>
              <a:ext uri="{FF2B5EF4-FFF2-40B4-BE49-F238E27FC236}">
                <a16:creationId xmlns:a16="http://schemas.microsoft.com/office/drawing/2014/main" id="{79E18418-D5B3-49C1-94CC-6CB1C3CBD661}"/>
              </a:ext>
            </a:extLst>
          </p:cNvPr>
          <p:cNvSpPr/>
          <p:nvPr/>
        </p:nvSpPr>
        <p:spPr>
          <a:xfrm>
            <a:off x="1664477" y="176796"/>
            <a:ext cx="3380284" cy="461665"/>
          </a:xfrm>
          <a:prstGeom prst="rect">
            <a:avLst/>
          </a:prstGeom>
        </p:spPr>
        <p:txBody>
          <a:bodyPr wrap="none">
            <a:spAutoFit/>
          </a:bodyPr>
          <a:lstStyle/>
          <a:p>
            <a:r>
              <a:rPr lang="en-US" sz="2400" i="1" dirty="0" err="1">
                <a:effectLst/>
                <a:latin typeface="+mj-lt"/>
              </a:rPr>
              <a:t>Caulimoviridae</a:t>
            </a:r>
            <a:r>
              <a:rPr lang="en-US" sz="2400" i="1" dirty="0">
                <a:effectLst/>
                <a:latin typeface="+mj-lt"/>
              </a:rPr>
              <a:t> </a:t>
            </a:r>
            <a:r>
              <a:rPr lang="en-US" sz="2400" dirty="0">
                <a:effectLst/>
                <a:latin typeface="+mj-lt"/>
              </a:rPr>
              <a:t>(family)</a:t>
            </a:r>
          </a:p>
        </p:txBody>
      </p:sp>
      <p:grpSp>
        <p:nvGrpSpPr>
          <p:cNvPr id="10" name="Group 9">
            <a:extLst>
              <a:ext uri="{FF2B5EF4-FFF2-40B4-BE49-F238E27FC236}">
                <a16:creationId xmlns:a16="http://schemas.microsoft.com/office/drawing/2014/main" id="{9BE69FD4-7DD0-4064-9154-0AC233E767F4}"/>
              </a:ext>
            </a:extLst>
          </p:cNvPr>
          <p:cNvGrpSpPr/>
          <p:nvPr/>
        </p:nvGrpSpPr>
        <p:grpSpPr>
          <a:xfrm>
            <a:off x="0" y="818869"/>
            <a:ext cx="5459506" cy="5985672"/>
            <a:chOff x="0" y="818869"/>
            <a:chExt cx="5459506" cy="5985672"/>
          </a:xfrm>
        </p:grpSpPr>
        <p:grpSp>
          <p:nvGrpSpPr>
            <p:cNvPr id="5" name="Group 4">
              <a:extLst>
                <a:ext uri="{FF2B5EF4-FFF2-40B4-BE49-F238E27FC236}">
                  <a16:creationId xmlns:a16="http://schemas.microsoft.com/office/drawing/2014/main" id="{01DD0BAC-D184-46F4-956F-CA7838AB2400}"/>
                </a:ext>
              </a:extLst>
            </p:cNvPr>
            <p:cNvGrpSpPr/>
            <p:nvPr/>
          </p:nvGrpSpPr>
          <p:grpSpPr>
            <a:xfrm>
              <a:off x="0" y="818869"/>
              <a:ext cx="5459506" cy="5985672"/>
              <a:chOff x="80682" y="1703294"/>
              <a:chExt cx="4267200" cy="4678456"/>
            </a:xfrm>
          </p:grpSpPr>
          <p:pic>
            <p:nvPicPr>
              <p:cNvPr id="3074" name="Picture 2" descr="figure 3">
                <a:extLst>
                  <a:ext uri="{FF2B5EF4-FFF2-40B4-BE49-F238E27FC236}">
                    <a16:creationId xmlns:a16="http://schemas.microsoft.com/office/drawing/2014/main" id="{CC7FF55D-E8EE-48FA-B576-208EDB2B266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6690" r="35848"/>
              <a:stretch/>
            </p:blipFill>
            <p:spPr bwMode="auto">
              <a:xfrm>
                <a:off x="162205" y="1703294"/>
                <a:ext cx="4185677" cy="46784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7180FE-9476-4091-90A3-7AFE49BD2554}"/>
                  </a:ext>
                </a:extLst>
              </p:cNvPr>
              <p:cNvSpPr/>
              <p:nvPr/>
            </p:nvSpPr>
            <p:spPr>
              <a:xfrm>
                <a:off x="367553" y="3048000"/>
                <a:ext cx="573741" cy="2510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B4CA3D-AC43-4CDF-8B10-9DA267CEC84B}"/>
                  </a:ext>
                </a:extLst>
              </p:cNvPr>
              <p:cNvSpPr/>
              <p:nvPr/>
            </p:nvSpPr>
            <p:spPr>
              <a:xfrm>
                <a:off x="295835" y="3190875"/>
                <a:ext cx="573741" cy="2510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C723C4-A604-4B77-9C06-C90DA94B3047}"/>
                  </a:ext>
                </a:extLst>
              </p:cNvPr>
              <p:cNvSpPr/>
              <p:nvPr/>
            </p:nvSpPr>
            <p:spPr>
              <a:xfrm>
                <a:off x="80682" y="3701304"/>
                <a:ext cx="573741" cy="314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105CB4-F091-41C2-AF29-BEE615380620}"/>
                  </a:ext>
                </a:extLst>
              </p:cNvPr>
              <p:cNvSpPr/>
              <p:nvPr/>
            </p:nvSpPr>
            <p:spPr>
              <a:xfrm>
                <a:off x="394448" y="4754656"/>
                <a:ext cx="573741" cy="314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903D5B57-AB19-44E6-A10D-8ED979729695}"/>
                </a:ext>
              </a:extLst>
            </p:cNvPr>
            <p:cNvSpPr/>
            <p:nvPr/>
          </p:nvSpPr>
          <p:spPr>
            <a:xfrm>
              <a:off x="4473388" y="1671853"/>
              <a:ext cx="734051" cy="402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5137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science.org/cms/10.1126/science.aat5011/asset/641e69ba-e663-409f-8a78-e9a47dcea0ae/assets/graphic/361_866_f1.jpeg">
            <a:extLst>
              <a:ext uri="{FF2B5EF4-FFF2-40B4-BE49-F238E27FC236}">
                <a16:creationId xmlns:a16="http://schemas.microsoft.com/office/drawing/2014/main" id="{F7BF32AC-E040-4C72-BE58-56A11C1E5A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9" t="12541" r="69197" b="73828"/>
          <a:stretch/>
        </p:blipFill>
        <p:spPr bwMode="auto">
          <a:xfrm>
            <a:off x="4192303" y="912847"/>
            <a:ext cx="3135085" cy="5232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468BB8DD-94BA-426F-944C-198E7B08D4CE}"/>
              </a:ext>
            </a:extLst>
          </p:cNvPr>
          <p:cNvCxnSpPr>
            <a:cxnSpLocks/>
          </p:cNvCxnSpPr>
          <p:nvPr/>
        </p:nvCxnSpPr>
        <p:spPr>
          <a:xfrm flipV="1">
            <a:off x="5867211" y="1363463"/>
            <a:ext cx="348343" cy="30204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B1833D-CF82-4BBF-884F-0CF8A768B648}"/>
              </a:ext>
            </a:extLst>
          </p:cNvPr>
          <p:cNvSpPr txBox="1"/>
          <p:nvPr/>
        </p:nvSpPr>
        <p:spPr>
          <a:xfrm>
            <a:off x="4996354" y="1607465"/>
            <a:ext cx="108876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Repeats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(CRISPR)</a:t>
            </a:r>
          </a:p>
        </p:txBody>
      </p:sp>
      <p:cxnSp>
        <p:nvCxnSpPr>
          <p:cNvPr id="11" name="Straight Arrow Connector 10">
            <a:extLst>
              <a:ext uri="{FF2B5EF4-FFF2-40B4-BE49-F238E27FC236}">
                <a16:creationId xmlns:a16="http://schemas.microsoft.com/office/drawing/2014/main" id="{F60B6791-0D51-4371-B90D-963C33925304}"/>
              </a:ext>
            </a:extLst>
          </p:cNvPr>
          <p:cNvCxnSpPr>
            <a:cxnSpLocks/>
          </p:cNvCxnSpPr>
          <p:nvPr/>
        </p:nvCxnSpPr>
        <p:spPr>
          <a:xfrm flipH="1" flipV="1">
            <a:off x="7043057" y="1374158"/>
            <a:ext cx="266490" cy="3321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37ADFCF-9D7B-4FAD-A325-0D3448CAB042}"/>
              </a:ext>
            </a:extLst>
          </p:cNvPr>
          <p:cNvSpPr txBox="1"/>
          <p:nvPr/>
        </p:nvSpPr>
        <p:spPr>
          <a:xfrm>
            <a:off x="6672752" y="1607465"/>
            <a:ext cx="11721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“spacers”</a:t>
            </a:r>
          </a:p>
        </p:txBody>
      </p:sp>
      <p:sp>
        <p:nvSpPr>
          <p:cNvPr id="10" name="TextBox 9">
            <a:extLst>
              <a:ext uri="{FF2B5EF4-FFF2-40B4-BE49-F238E27FC236}">
                <a16:creationId xmlns:a16="http://schemas.microsoft.com/office/drawing/2014/main" id="{55A77369-443D-4482-B724-17795133B830}"/>
              </a:ext>
            </a:extLst>
          </p:cNvPr>
          <p:cNvSpPr txBox="1"/>
          <p:nvPr/>
        </p:nvSpPr>
        <p:spPr>
          <a:xfrm>
            <a:off x="783772" y="218229"/>
            <a:ext cx="427700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venir Next LT Pro"/>
                <a:ea typeface="+mn-ea"/>
                <a:cs typeface="+mn-cs"/>
              </a:rPr>
              <a:t>CRISPR/Cas: An adaptive</a:t>
            </a:r>
            <a:endParaRPr kumimoji="0" lang="en-US" sz="2800" b="0" i="0" u="none" strike="noStrike" kern="1200" cap="none" spc="0" normalizeH="0" baseline="0" noProof="0" dirty="0">
              <a:ln>
                <a:noFill/>
              </a:ln>
              <a:solidFill>
                <a:srgbClr val="7030A0"/>
              </a:solidFill>
              <a:effectLst/>
              <a:uLnTx/>
              <a:uFillTx/>
              <a:latin typeface="Avenir Next LT Pro"/>
              <a:ea typeface="+mn-ea"/>
              <a:cs typeface="+mn-cs"/>
            </a:endParaRPr>
          </a:p>
        </p:txBody>
      </p:sp>
      <p:sp>
        <p:nvSpPr>
          <p:cNvPr id="13" name="Content Placeholder 2">
            <a:extLst>
              <a:ext uri="{FF2B5EF4-FFF2-40B4-BE49-F238E27FC236}">
                <a16:creationId xmlns:a16="http://schemas.microsoft.com/office/drawing/2014/main" id="{9F134E32-33E9-459C-8334-A187EE53B128}"/>
              </a:ext>
            </a:extLst>
          </p:cNvPr>
          <p:cNvSpPr>
            <a:spLocks noGrp="1"/>
          </p:cNvSpPr>
          <p:nvPr>
            <p:ph idx="1"/>
          </p:nvPr>
        </p:nvSpPr>
        <p:spPr>
          <a:xfrm>
            <a:off x="838200" y="2302083"/>
            <a:ext cx="10515600" cy="3216049"/>
          </a:xfrm>
        </p:spPr>
        <p:txBody>
          <a:bodyPr/>
          <a:lstStyle/>
          <a:p>
            <a:pPr marL="0" indent="0">
              <a:buNone/>
            </a:pPr>
            <a:r>
              <a:rPr lang="en-US" dirty="0">
                <a:solidFill>
                  <a:srgbClr val="7030A0"/>
                </a:solidFill>
              </a:rPr>
              <a:t>________</a:t>
            </a:r>
            <a:r>
              <a:rPr lang="en-US" dirty="0"/>
              <a:t>: clustered regularly interspaced short palindromic repeats </a:t>
            </a:r>
          </a:p>
          <a:p>
            <a:pPr marL="0" indent="0">
              <a:buNone/>
            </a:pPr>
            <a:endParaRPr lang="en-US" sz="900" dirty="0"/>
          </a:p>
          <a:p>
            <a:pPr marL="0" indent="0">
              <a:buNone/>
            </a:pPr>
            <a:r>
              <a:rPr lang="en-US" dirty="0">
                <a:solidFill>
                  <a:srgbClr val="7030A0"/>
                </a:solidFill>
              </a:rPr>
              <a:t>____: </a:t>
            </a:r>
            <a:r>
              <a:rPr lang="en-US" dirty="0"/>
              <a:t>CRISPR-associated (proteins)</a:t>
            </a:r>
            <a:endParaRPr lang="en-US" b="1" dirty="0"/>
          </a:p>
        </p:txBody>
      </p:sp>
      <p:pic>
        <p:nvPicPr>
          <p:cNvPr id="9" name="Picture 4" descr="https://www.science.org/cms/10.1126/science.aat5011/asset/641e69ba-e663-409f-8a78-e9a47dcea0ae/assets/graphic/361_866_f1.jpeg">
            <a:extLst>
              <a:ext uri="{FF2B5EF4-FFF2-40B4-BE49-F238E27FC236}">
                <a16:creationId xmlns:a16="http://schemas.microsoft.com/office/drawing/2014/main" id="{CE6942A8-5316-49C6-91E5-A299ED26C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71692" y="4168683"/>
            <a:ext cx="7848616" cy="247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48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14A451-91CC-4724-9B45-3ACB2C4CEF25}"/>
              </a:ext>
            </a:extLst>
          </p:cNvPr>
          <p:cNvPicPr>
            <a:picLocks noChangeAspect="1"/>
          </p:cNvPicPr>
          <p:nvPr/>
        </p:nvPicPr>
        <p:blipFill>
          <a:blip r:embed="rId2"/>
          <a:stretch>
            <a:fillRect/>
          </a:stretch>
        </p:blipFill>
        <p:spPr>
          <a:xfrm>
            <a:off x="394492" y="1229958"/>
            <a:ext cx="9388137" cy="5599941"/>
          </a:xfrm>
          <a:prstGeom prst="rect">
            <a:avLst/>
          </a:prstGeom>
        </p:spPr>
      </p:pic>
      <p:sp>
        <p:nvSpPr>
          <p:cNvPr id="3" name="TextBox 2">
            <a:extLst>
              <a:ext uri="{FF2B5EF4-FFF2-40B4-BE49-F238E27FC236}">
                <a16:creationId xmlns:a16="http://schemas.microsoft.com/office/drawing/2014/main" id="{AB232227-8367-42D9-8A5C-9C377A8266E7}"/>
              </a:ext>
            </a:extLst>
          </p:cNvPr>
          <p:cNvSpPr txBox="1"/>
          <p:nvPr/>
        </p:nvSpPr>
        <p:spPr>
          <a:xfrm>
            <a:off x="783772" y="218229"/>
            <a:ext cx="1028903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venir Next LT Pro"/>
                <a:ea typeface="+mn-ea"/>
                <a:cs typeface="+mn-cs"/>
              </a:rPr>
              <a:t>Natural diversity of CRISPR/Cas systems in bacterial genomes:</a:t>
            </a:r>
            <a:endParaRPr kumimoji="0" lang="en-US" sz="2800" b="0" i="0" u="none" strike="noStrike" kern="1200" cap="none" spc="0" normalizeH="0" baseline="0" noProof="0" dirty="0">
              <a:ln>
                <a:noFill/>
              </a:ln>
              <a:solidFill>
                <a:srgbClr val="7030A0"/>
              </a:solidFill>
              <a:effectLst/>
              <a:uLnTx/>
              <a:uFillTx/>
              <a:latin typeface="Avenir Next LT Pro"/>
              <a:ea typeface="+mn-ea"/>
              <a:cs typeface="+mn-cs"/>
            </a:endParaRPr>
          </a:p>
        </p:txBody>
      </p:sp>
    </p:spTree>
    <p:extLst>
      <p:ext uri="{BB962C8B-B14F-4D97-AF65-F5344CB8AC3E}">
        <p14:creationId xmlns:p14="http://schemas.microsoft.com/office/powerpoint/2010/main" val="2033983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jax.org/-/media/jaxweb/images/news-and-insights/blog/graphics/992x558/2-1-029-2.png?h=558&amp;w=992&amp;hash=326D6849D4E93268C90E9C21DF69EB5178BF8389&amp;la=en">
            <a:extLst>
              <a:ext uri="{FF2B5EF4-FFF2-40B4-BE49-F238E27FC236}">
                <a16:creationId xmlns:a16="http://schemas.microsoft.com/office/drawing/2014/main" id="{3B63B372-E116-4E15-A27F-FD0AD4D5C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85" b="15444"/>
          <a:stretch/>
        </p:blipFill>
        <p:spPr bwMode="auto">
          <a:xfrm>
            <a:off x="1609521" y="1509486"/>
            <a:ext cx="8801217" cy="3498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jax.org/-/media/jaxweb/images/news-and-insights/blog/graphics/992x558/2-1-029-2.png?h=558&amp;w=992&amp;hash=326D6849D4E93268C90E9C21DF69EB5178BF8389&amp;la=en">
            <a:extLst>
              <a:ext uri="{FF2B5EF4-FFF2-40B4-BE49-F238E27FC236}">
                <a16:creationId xmlns:a16="http://schemas.microsoft.com/office/drawing/2014/main" id="{B9E66675-2A51-4429-BEED-9BC3964627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1" t="85290" r="49961" b="3078"/>
          <a:stretch/>
        </p:blipFill>
        <p:spPr bwMode="auto">
          <a:xfrm>
            <a:off x="2382473" y="5068455"/>
            <a:ext cx="3514987" cy="5758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jax.org/-/media/jaxweb/images/news-and-insights/blog/graphics/992x558/2-1-029-2.png?h=558&amp;w=992&amp;hash=326D6849D4E93268C90E9C21DF69EB5178BF8389&amp;la=en">
            <a:extLst>
              <a:ext uri="{FF2B5EF4-FFF2-40B4-BE49-F238E27FC236}">
                <a16:creationId xmlns:a16="http://schemas.microsoft.com/office/drawing/2014/main" id="{642AC731-1845-4D91-BAC4-D983C34F3B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31" t="88369" b="6491"/>
          <a:stretch/>
        </p:blipFill>
        <p:spPr bwMode="auto">
          <a:xfrm>
            <a:off x="6206455" y="5224941"/>
            <a:ext cx="4204283" cy="2544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3CCAB0-17DA-4BCE-9B60-F133CF502FA2}"/>
              </a:ext>
            </a:extLst>
          </p:cNvPr>
          <p:cNvSpPr/>
          <p:nvPr/>
        </p:nvSpPr>
        <p:spPr>
          <a:xfrm>
            <a:off x="7877263" y="2625754"/>
            <a:ext cx="2776756" cy="252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2" name="Picture 2" descr="https://www.jax.org/-/media/jaxweb/images/news-and-insights/blog/graphics/992x558/2-1-029-2.png?h=558&amp;w=992&amp;hash=326D6849D4E93268C90E9C21DF69EB5178BF8389&amp;la=en">
            <a:extLst>
              <a:ext uri="{FF2B5EF4-FFF2-40B4-BE49-F238E27FC236}">
                <a16:creationId xmlns:a16="http://schemas.microsoft.com/office/drawing/2014/main" id="{5E6DE42A-1F00-4658-9F0A-64DC77E13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391" t="39793" b="15444"/>
          <a:stretch/>
        </p:blipFill>
        <p:spPr bwMode="auto">
          <a:xfrm>
            <a:off x="8221211" y="2944534"/>
            <a:ext cx="2341927" cy="22160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717B5AD-2BC0-488D-92E9-8FD3E4970B07}"/>
              </a:ext>
            </a:extLst>
          </p:cNvPr>
          <p:cNvSpPr txBox="1"/>
          <p:nvPr/>
        </p:nvSpPr>
        <p:spPr>
          <a:xfrm>
            <a:off x="232489" y="115157"/>
            <a:ext cx="863903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CRISPR/Cas9: A new tool for Genome editing</a:t>
            </a:r>
            <a:endParaRPr kumimoji="0" lang="en-US" sz="24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 name="Rectangle 1">
            <a:extLst>
              <a:ext uri="{FF2B5EF4-FFF2-40B4-BE49-F238E27FC236}">
                <a16:creationId xmlns:a16="http://schemas.microsoft.com/office/drawing/2014/main" id="{1984DC8F-A3DD-44DF-8D44-2E4C3D74854B}"/>
              </a:ext>
            </a:extLst>
          </p:cNvPr>
          <p:cNvSpPr/>
          <p:nvPr/>
        </p:nvSpPr>
        <p:spPr>
          <a:xfrm>
            <a:off x="6260401" y="3011269"/>
            <a:ext cx="161686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93E48980-B61F-417A-A74B-43A51C6AD523}"/>
              </a:ext>
            </a:extLst>
          </p:cNvPr>
          <p:cNvSpPr/>
          <p:nvPr/>
        </p:nvSpPr>
        <p:spPr>
          <a:xfrm>
            <a:off x="6017652" y="4194629"/>
            <a:ext cx="1616862" cy="52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3C8C7C-C415-47C7-89D4-9C6765093E7E}"/>
              </a:ext>
            </a:extLst>
          </p:cNvPr>
          <p:cNvSpPr/>
          <p:nvPr/>
        </p:nvSpPr>
        <p:spPr>
          <a:xfrm>
            <a:off x="5287569" y="1292773"/>
            <a:ext cx="1616862" cy="52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08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58C99A-9411-4839-B4D2-EC72BE41F5C3}"/>
              </a:ext>
            </a:extLst>
          </p:cNvPr>
          <p:cNvSpPr>
            <a:spLocks noGrp="1"/>
          </p:cNvSpPr>
          <p:nvPr>
            <p:ph type="title"/>
          </p:nvPr>
        </p:nvSpPr>
        <p:spPr>
          <a:xfrm>
            <a:off x="766661" y="-121771"/>
            <a:ext cx="10515600" cy="1044224"/>
          </a:xfrm>
        </p:spPr>
        <p:txBody>
          <a:bodyPr>
            <a:noAutofit/>
          </a:bodyPr>
          <a:lstStyle/>
          <a:p>
            <a:r>
              <a:rPr lang="en-US" sz="2400" b="1" dirty="0"/>
              <a:t>CRISPR</a:t>
            </a:r>
            <a:br>
              <a:rPr lang="en-US" sz="2400" b="1" dirty="0"/>
            </a:br>
            <a:r>
              <a:rPr lang="en-US" sz="2400" dirty="0"/>
              <a:t>You can design a gRNA to cleave nearly anywhere in a genome</a:t>
            </a:r>
            <a:endParaRPr lang="en-US" sz="3600" dirty="0"/>
          </a:p>
        </p:txBody>
      </p:sp>
      <p:sp>
        <p:nvSpPr>
          <p:cNvPr id="10" name="TextBox 9">
            <a:extLst>
              <a:ext uri="{FF2B5EF4-FFF2-40B4-BE49-F238E27FC236}">
                <a16:creationId xmlns:a16="http://schemas.microsoft.com/office/drawing/2014/main" id="{76D34E72-C179-41C5-9DD7-C32745F1AD90}"/>
              </a:ext>
            </a:extLst>
          </p:cNvPr>
          <p:cNvSpPr txBox="1"/>
          <p:nvPr/>
        </p:nvSpPr>
        <p:spPr>
          <a:xfrm>
            <a:off x="6847743" y="903851"/>
            <a:ext cx="49379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Identify the </a:t>
            </a: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target DNA </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you want to mutate (e.g. </a:t>
            </a:r>
            <a:r>
              <a:rPr kumimoji="0" lang="en-US" sz="1800" b="0" i="1" u="none" strike="noStrike" kern="1200" cap="none" spc="0" normalizeH="0" baseline="0" noProof="0" dirty="0" err="1">
                <a:ln>
                  <a:noFill/>
                </a:ln>
                <a:solidFill>
                  <a:prstClr val="black"/>
                </a:solidFill>
                <a:effectLst/>
                <a:uLnTx/>
                <a:uFillTx/>
                <a:latin typeface="Avenir Next LT Pro"/>
                <a:ea typeface="+mn-ea"/>
                <a:cs typeface="+mn-cs"/>
              </a:rPr>
              <a:t>eBSV</a:t>
            </a:r>
            <a:r>
              <a:rPr kumimoji="0" lang="en-US" sz="1800" b="0" i="1" u="none" strike="noStrike" kern="1200" cap="none" spc="0" normalizeH="0" baseline="0" noProof="0" dirty="0">
                <a:ln>
                  <a:noFill/>
                </a:ln>
                <a:solidFill>
                  <a:prstClr val="black"/>
                </a:solidFill>
                <a:effectLst/>
                <a:uLnTx/>
                <a:uFillTx/>
                <a:latin typeface="Avenir Next LT Pro"/>
                <a:ea typeface="+mn-ea"/>
                <a:cs typeface="+mn-cs"/>
              </a:rPr>
              <a:t> </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gene)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grpSp>
        <p:nvGrpSpPr>
          <p:cNvPr id="31" name="Group 30">
            <a:extLst>
              <a:ext uri="{FF2B5EF4-FFF2-40B4-BE49-F238E27FC236}">
                <a16:creationId xmlns:a16="http://schemas.microsoft.com/office/drawing/2014/main" id="{B2F78F6D-8463-457F-875C-9D1DA4DCC326}"/>
              </a:ext>
            </a:extLst>
          </p:cNvPr>
          <p:cNvGrpSpPr/>
          <p:nvPr/>
        </p:nvGrpSpPr>
        <p:grpSpPr>
          <a:xfrm>
            <a:off x="-47527" y="950285"/>
            <a:ext cx="5324653" cy="3260186"/>
            <a:chOff x="309532" y="1516122"/>
            <a:chExt cx="6223472" cy="3944039"/>
          </a:xfrm>
        </p:grpSpPr>
        <p:pic>
          <p:nvPicPr>
            <p:cNvPr id="11266" name="Picture 2" descr="https://www.jax.org/-/media/jaxweb/images/news-and-insights/blog/graphics/992x558/2-1-029-2.png?h=558&amp;w=992&amp;hash=326D6849D4E93268C90E9C21DF69EB5178BF8389&amp;la=en">
              <a:extLst>
                <a:ext uri="{FF2B5EF4-FFF2-40B4-BE49-F238E27FC236}">
                  <a16:creationId xmlns:a16="http://schemas.microsoft.com/office/drawing/2014/main" id="{3B63B372-E116-4E15-A27F-FD0AD4D5C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04" r="29289" b="15444"/>
            <a:stretch/>
          </p:blipFill>
          <p:spPr bwMode="auto">
            <a:xfrm>
              <a:off x="309532" y="1516122"/>
              <a:ext cx="6223472" cy="3487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7421BA-AFD5-4F72-9092-F14FD1894C7B}"/>
                </a:ext>
              </a:extLst>
            </p:cNvPr>
            <p:cNvSpPr txBox="1"/>
            <p:nvPr/>
          </p:nvSpPr>
          <p:spPr>
            <a:xfrm>
              <a:off x="3999892" y="1716935"/>
              <a:ext cx="9605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venir Next LT Pro"/>
                  <a:ea typeface="+mn-ea"/>
                  <a:cs typeface="+mn-cs"/>
                </a:rPr>
                <a:t>DNAse</a:t>
              </a:r>
              <a:endParaRPr kumimoji="0" lang="en-US" sz="18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 name="Rectangle 1">
              <a:extLst>
                <a:ext uri="{FF2B5EF4-FFF2-40B4-BE49-F238E27FC236}">
                  <a16:creationId xmlns:a16="http://schemas.microsoft.com/office/drawing/2014/main" id="{5BF3800E-0A29-46DC-9D9C-402EE39265E0}"/>
                </a:ext>
              </a:extLst>
            </p:cNvPr>
            <p:cNvSpPr/>
            <p:nvPr/>
          </p:nvSpPr>
          <p:spPr>
            <a:xfrm>
              <a:off x="1553379" y="3479879"/>
              <a:ext cx="892366" cy="198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4" name="Rectangle 3">
            <a:extLst>
              <a:ext uri="{FF2B5EF4-FFF2-40B4-BE49-F238E27FC236}">
                <a16:creationId xmlns:a16="http://schemas.microsoft.com/office/drawing/2014/main" id="{8199FF87-9094-4627-8327-1A8F914FF429}"/>
              </a:ext>
            </a:extLst>
          </p:cNvPr>
          <p:cNvSpPr/>
          <p:nvPr/>
        </p:nvSpPr>
        <p:spPr>
          <a:xfrm>
            <a:off x="3630568" y="3123706"/>
            <a:ext cx="1522003" cy="30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4F6666B-84A8-4EBE-A699-9CFA1C5D5D6B}"/>
              </a:ext>
            </a:extLst>
          </p:cNvPr>
          <p:cNvSpPr/>
          <p:nvPr/>
        </p:nvSpPr>
        <p:spPr>
          <a:xfrm>
            <a:off x="4072368" y="2437733"/>
            <a:ext cx="1522003" cy="30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3E1862-4E79-491A-8B93-8109AD6A957C}"/>
              </a:ext>
            </a:extLst>
          </p:cNvPr>
          <p:cNvSpPr/>
          <p:nvPr/>
        </p:nvSpPr>
        <p:spPr>
          <a:xfrm>
            <a:off x="2775578" y="951068"/>
            <a:ext cx="1397573" cy="47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94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58C99A-9411-4839-B4D2-EC72BE41F5C3}"/>
              </a:ext>
            </a:extLst>
          </p:cNvPr>
          <p:cNvSpPr>
            <a:spLocks noGrp="1"/>
          </p:cNvSpPr>
          <p:nvPr>
            <p:ph type="title"/>
          </p:nvPr>
        </p:nvSpPr>
        <p:spPr>
          <a:xfrm>
            <a:off x="766661" y="-121771"/>
            <a:ext cx="10515600" cy="1044224"/>
          </a:xfrm>
        </p:spPr>
        <p:txBody>
          <a:bodyPr>
            <a:noAutofit/>
          </a:bodyPr>
          <a:lstStyle/>
          <a:p>
            <a:r>
              <a:rPr lang="en-US" sz="2400" b="1" dirty="0"/>
              <a:t>CRISPR</a:t>
            </a:r>
            <a:br>
              <a:rPr lang="en-US" sz="2400" b="1" dirty="0"/>
            </a:br>
            <a:r>
              <a:rPr lang="en-US" sz="2400" dirty="0"/>
              <a:t>You can design a gRNA to cleave nearly anywhere in a genome</a:t>
            </a:r>
            <a:endParaRPr lang="en-US" sz="3600" dirty="0"/>
          </a:p>
        </p:txBody>
      </p:sp>
      <p:sp>
        <p:nvSpPr>
          <p:cNvPr id="10" name="TextBox 9">
            <a:extLst>
              <a:ext uri="{FF2B5EF4-FFF2-40B4-BE49-F238E27FC236}">
                <a16:creationId xmlns:a16="http://schemas.microsoft.com/office/drawing/2014/main" id="{76D34E72-C179-41C5-9DD7-C32745F1AD90}"/>
              </a:ext>
            </a:extLst>
          </p:cNvPr>
          <p:cNvSpPr txBox="1"/>
          <p:nvPr/>
        </p:nvSpPr>
        <p:spPr>
          <a:xfrm>
            <a:off x="6847743" y="903851"/>
            <a:ext cx="493793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Identify the </a:t>
            </a:r>
            <a:r>
              <a:rPr kumimoji="0" lang="en-US" sz="1800" i="0" u="none" strike="noStrike" kern="1200" cap="none" spc="0" normalizeH="0" baseline="0" noProof="0" dirty="0">
                <a:ln>
                  <a:noFill/>
                </a:ln>
                <a:solidFill>
                  <a:schemeClr val="bg1">
                    <a:lumMod val="50000"/>
                  </a:schemeClr>
                </a:solidFill>
                <a:effectLst/>
                <a:uLnTx/>
                <a:uFillTx/>
                <a:latin typeface="Avenir Next LT Pro"/>
                <a:ea typeface="+mn-ea"/>
                <a:cs typeface="+mn-cs"/>
              </a:rPr>
              <a:t>target DNA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you want to mutate (e.g. </a:t>
            </a:r>
            <a:r>
              <a:rPr kumimoji="0" lang="en-US" sz="1800" b="0" i="1" u="none" strike="noStrike" kern="1200" cap="none" spc="0" normalizeH="0" baseline="0" noProof="0" dirty="0" err="1">
                <a:ln>
                  <a:noFill/>
                </a:ln>
                <a:solidFill>
                  <a:schemeClr val="bg1">
                    <a:lumMod val="50000"/>
                  </a:schemeClr>
                </a:solidFill>
                <a:effectLst/>
                <a:uLnTx/>
                <a:uFillTx/>
                <a:latin typeface="Avenir Next LT Pro"/>
                <a:ea typeface="+mn-ea"/>
                <a:cs typeface="+mn-cs"/>
              </a:rPr>
              <a:t>eBSV</a:t>
            </a:r>
            <a:r>
              <a:rPr kumimoji="0" lang="en-US" sz="1800" b="0" i="1" u="none" strike="noStrike" kern="1200" cap="none" spc="0" normalizeH="0" baseline="0" noProof="0" dirty="0">
                <a:ln>
                  <a:noFill/>
                </a:ln>
                <a:solidFill>
                  <a:schemeClr val="bg1">
                    <a:lumMod val="50000"/>
                  </a:schemeClr>
                </a:solidFill>
                <a:effectLst/>
                <a:uLnTx/>
                <a:uFillTx/>
                <a:latin typeface="Avenir Next LT Pro"/>
                <a:ea typeface="+mn-ea"/>
                <a:cs typeface="+mn-cs"/>
              </a:rPr>
              <a:t>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gene)</a:t>
            </a:r>
          </a:p>
          <a:p>
            <a:pPr marL="342900" indent="-342900">
              <a:buFontTx/>
              <a:buAutoNum type="arabicPeriod"/>
              <a:defRPr/>
            </a:pPr>
            <a:r>
              <a:rPr lang="en-US" dirty="0">
                <a:solidFill>
                  <a:prstClr val="black"/>
                </a:solidFill>
              </a:rPr>
              <a:t>Find a “</a:t>
            </a:r>
            <a:r>
              <a:rPr lang="en-US" b="1" dirty="0">
                <a:solidFill>
                  <a:prstClr val="black"/>
                </a:solidFill>
              </a:rPr>
              <a:t>PAM</a:t>
            </a:r>
            <a:r>
              <a:rPr lang="en-US" dirty="0">
                <a:solidFill>
                  <a:prstClr val="black"/>
                </a:solidFill>
              </a:rPr>
              <a:t>” in the gene </a:t>
            </a:r>
            <a:br>
              <a:rPr lang="en-US" dirty="0">
                <a:solidFill>
                  <a:prstClr val="black"/>
                </a:solidFill>
              </a:rPr>
            </a:br>
            <a:r>
              <a:rPr lang="en-US" dirty="0">
                <a:solidFill>
                  <a:prstClr val="black"/>
                </a:solidFill>
              </a:rPr>
              <a:t>i.e. a pair of </a:t>
            </a:r>
            <a:r>
              <a:rPr lang="en-US" dirty="0">
                <a:solidFill>
                  <a:srgbClr val="70AD47">
                    <a:lumMod val="75000"/>
                  </a:srgbClr>
                </a:solidFill>
              </a:rPr>
              <a:t>“GG” dinucleotides</a:t>
            </a: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grpSp>
        <p:nvGrpSpPr>
          <p:cNvPr id="31" name="Group 30">
            <a:extLst>
              <a:ext uri="{FF2B5EF4-FFF2-40B4-BE49-F238E27FC236}">
                <a16:creationId xmlns:a16="http://schemas.microsoft.com/office/drawing/2014/main" id="{B2F78F6D-8463-457F-875C-9D1DA4DCC326}"/>
              </a:ext>
            </a:extLst>
          </p:cNvPr>
          <p:cNvGrpSpPr/>
          <p:nvPr/>
        </p:nvGrpSpPr>
        <p:grpSpPr>
          <a:xfrm>
            <a:off x="-47527" y="950285"/>
            <a:ext cx="5324653" cy="3260186"/>
            <a:chOff x="309532" y="1516122"/>
            <a:chExt cx="6223472" cy="3944039"/>
          </a:xfrm>
        </p:grpSpPr>
        <p:pic>
          <p:nvPicPr>
            <p:cNvPr id="11266" name="Picture 2" descr="https://www.jax.org/-/media/jaxweb/images/news-and-insights/blog/graphics/992x558/2-1-029-2.png?h=558&amp;w=992&amp;hash=326D6849D4E93268C90E9C21DF69EB5178BF8389&amp;la=en">
              <a:extLst>
                <a:ext uri="{FF2B5EF4-FFF2-40B4-BE49-F238E27FC236}">
                  <a16:creationId xmlns:a16="http://schemas.microsoft.com/office/drawing/2014/main" id="{3B63B372-E116-4E15-A27F-FD0AD4D5C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04" r="29289" b="15444"/>
            <a:stretch/>
          </p:blipFill>
          <p:spPr bwMode="auto">
            <a:xfrm>
              <a:off x="309532" y="1516122"/>
              <a:ext cx="6223472" cy="3487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7421BA-AFD5-4F72-9092-F14FD1894C7B}"/>
                </a:ext>
              </a:extLst>
            </p:cNvPr>
            <p:cNvSpPr txBox="1"/>
            <p:nvPr/>
          </p:nvSpPr>
          <p:spPr>
            <a:xfrm>
              <a:off x="3999892" y="1716935"/>
              <a:ext cx="9605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venir Next LT Pro"/>
                  <a:ea typeface="+mn-ea"/>
                  <a:cs typeface="+mn-cs"/>
                </a:rPr>
                <a:t>DNAse</a:t>
              </a:r>
              <a:endParaRPr kumimoji="0" lang="en-US" sz="18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 name="Rectangle 1">
              <a:extLst>
                <a:ext uri="{FF2B5EF4-FFF2-40B4-BE49-F238E27FC236}">
                  <a16:creationId xmlns:a16="http://schemas.microsoft.com/office/drawing/2014/main" id="{5BF3800E-0A29-46DC-9D9C-402EE39265E0}"/>
                </a:ext>
              </a:extLst>
            </p:cNvPr>
            <p:cNvSpPr/>
            <p:nvPr/>
          </p:nvSpPr>
          <p:spPr>
            <a:xfrm>
              <a:off x="1553379" y="3479879"/>
              <a:ext cx="892366" cy="198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4" name="Rectangle 3">
            <a:extLst>
              <a:ext uri="{FF2B5EF4-FFF2-40B4-BE49-F238E27FC236}">
                <a16:creationId xmlns:a16="http://schemas.microsoft.com/office/drawing/2014/main" id="{8199FF87-9094-4627-8327-1A8F914FF429}"/>
              </a:ext>
            </a:extLst>
          </p:cNvPr>
          <p:cNvSpPr/>
          <p:nvPr/>
        </p:nvSpPr>
        <p:spPr>
          <a:xfrm>
            <a:off x="3630568" y="3123706"/>
            <a:ext cx="1522003" cy="30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3E1862-4E79-491A-8B93-8109AD6A957C}"/>
              </a:ext>
            </a:extLst>
          </p:cNvPr>
          <p:cNvSpPr/>
          <p:nvPr/>
        </p:nvSpPr>
        <p:spPr>
          <a:xfrm>
            <a:off x="2775578" y="951068"/>
            <a:ext cx="1397573" cy="47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EA21A6-E50E-487D-9442-EA17E5325853}"/>
              </a:ext>
            </a:extLst>
          </p:cNvPr>
          <p:cNvSpPr/>
          <p:nvPr/>
        </p:nvSpPr>
        <p:spPr>
          <a:xfrm>
            <a:off x="4061201" y="2418586"/>
            <a:ext cx="2034799" cy="305294"/>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5" name="TextBox 44">
            <a:extLst>
              <a:ext uri="{FF2B5EF4-FFF2-40B4-BE49-F238E27FC236}">
                <a16:creationId xmlns:a16="http://schemas.microsoft.com/office/drawing/2014/main" id="{4B34A4D7-DD29-475C-BCD3-06314C930F2E}"/>
              </a:ext>
            </a:extLst>
          </p:cNvPr>
          <p:cNvSpPr txBox="1"/>
          <p:nvPr/>
        </p:nvSpPr>
        <p:spPr>
          <a:xfrm>
            <a:off x="5195497" y="2390754"/>
            <a:ext cx="835512" cy="305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=NGG*</a:t>
            </a:r>
          </a:p>
        </p:txBody>
      </p:sp>
    </p:spTree>
    <p:extLst>
      <p:ext uri="{BB962C8B-B14F-4D97-AF65-F5344CB8AC3E}">
        <p14:creationId xmlns:p14="http://schemas.microsoft.com/office/powerpoint/2010/main" val="104439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58C99A-9411-4839-B4D2-EC72BE41F5C3}"/>
              </a:ext>
            </a:extLst>
          </p:cNvPr>
          <p:cNvSpPr>
            <a:spLocks noGrp="1"/>
          </p:cNvSpPr>
          <p:nvPr>
            <p:ph type="title"/>
          </p:nvPr>
        </p:nvSpPr>
        <p:spPr>
          <a:xfrm>
            <a:off x="766661" y="-121771"/>
            <a:ext cx="10515600" cy="1044224"/>
          </a:xfrm>
        </p:spPr>
        <p:txBody>
          <a:bodyPr>
            <a:noAutofit/>
          </a:bodyPr>
          <a:lstStyle/>
          <a:p>
            <a:r>
              <a:rPr lang="en-US" sz="2400" b="1" dirty="0"/>
              <a:t>CRISPR</a:t>
            </a:r>
            <a:br>
              <a:rPr lang="en-US" sz="2400" b="1" dirty="0"/>
            </a:br>
            <a:r>
              <a:rPr lang="en-US" sz="2400" dirty="0"/>
              <a:t>You can design a gRNA to cleave nearly anywhere in a genome</a:t>
            </a:r>
            <a:endParaRPr lang="en-US" sz="3600" dirty="0"/>
          </a:p>
        </p:txBody>
      </p:sp>
      <p:sp>
        <p:nvSpPr>
          <p:cNvPr id="10" name="TextBox 9">
            <a:extLst>
              <a:ext uri="{FF2B5EF4-FFF2-40B4-BE49-F238E27FC236}">
                <a16:creationId xmlns:a16="http://schemas.microsoft.com/office/drawing/2014/main" id="{76D34E72-C179-41C5-9DD7-C32745F1AD90}"/>
              </a:ext>
            </a:extLst>
          </p:cNvPr>
          <p:cNvSpPr txBox="1"/>
          <p:nvPr/>
        </p:nvSpPr>
        <p:spPr>
          <a:xfrm>
            <a:off x="6847743" y="903851"/>
            <a:ext cx="49379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Identify the </a:t>
            </a:r>
            <a:r>
              <a:rPr kumimoji="0" lang="en-US" sz="1800" i="0" u="none" strike="noStrike" kern="1200" cap="none" spc="0" normalizeH="0" baseline="0" noProof="0" dirty="0">
                <a:ln>
                  <a:noFill/>
                </a:ln>
                <a:solidFill>
                  <a:schemeClr val="bg1">
                    <a:lumMod val="50000"/>
                  </a:schemeClr>
                </a:solidFill>
                <a:effectLst/>
                <a:uLnTx/>
                <a:uFillTx/>
                <a:latin typeface="Avenir Next LT Pro"/>
                <a:ea typeface="+mn-ea"/>
                <a:cs typeface="+mn-cs"/>
              </a:rPr>
              <a:t>target DNA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you want to mutate (e.g. </a:t>
            </a:r>
            <a:r>
              <a:rPr kumimoji="0" lang="en-US" sz="1800" b="0" i="1" u="none" strike="noStrike" kern="1200" cap="none" spc="0" normalizeH="0" baseline="0" noProof="0" dirty="0" err="1">
                <a:ln>
                  <a:noFill/>
                </a:ln>
                <a:solidFill>
                  <a:schemeClr val="bg1">
                    <a:lumMod val="50000"/>
                  </a:schemeClr>
                </a:solidFill>
                <a:effectLst/>
                <a:uLnTx/>
                <a:uFillTx/>
                <a:latin typeface="Avenir Next LT Pro"/>
                <a:ea typeface="+mn-ea"/>
                <a:cs typeface="+mn-cs"/>
              </a:rPr>
              <a:t>eBSV</a:t>
            </a:r>
            <a:r>
              <a:rPr kumimoji="0" lang="en-US" sz="1800" b="0" i="1" u="none" strike="noStrike" kern="1200" cap="none" spc="0" normalizeH="0" baseline="0" noProof="0" dirty="0">
                <a:ln>
                  <a:noFill/>
                </a:ln>
                <a:solidFill>
                  <a:schemeClr val="bg1">
                    <a:lumMod val="50000"/>
                  </a:schemeClr>
                </a:solidFill>
                <a:effectLst/>
                <a:uLnTx/>
                <a:uFillTx/>
                <a:latin typeface="Avenir Next LT Pro"/>
                <a:ea typeface="+mn-ea"/>
                <a:cs typeface="+mn-cs"/>
              </a:rPr>
              <a:t>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gene)</a:t>
            </a:r>
          </a:p>
          <a:p>
            <a:pPr marL="342900" indent="-342900">
              <a:buFontTx/>
              <a:buAutoNum type="arabicPeriod"/>
              <a:defRPr/>
            </a:pPr>
            <a:r>
              <a:rPr lang="en-US" dirty="0">
                <a:solidFill>
                  <a:schemeClr val="bg1">
                    <a:lumMod val="50000"/>
                  </a:schemeClr>
                </a:solidFill>
              </a:rPr>
              <a:t>Find a “PAM” in the gene </a:t>
            </a:r>
            <a:br>
              <a:rPr lang="en-US" dirty="0">
                <a:solidFill>
                  <a:schemeClr val="bg1">
                    <a:lumMod val="50000"/>
                  </a:schemeClr>
                </a:solidFill>
              </a:rPr>
            </a:br>
            <a:r>
              <a:rPr lang="en-US" dirty="0">
                <a:solidFill>
                  <a:schemeClr val="bg1">
                    <a:lumMod val="50000"/>
                  </a:schemeClr>
                </a:solidFill>
              </a:rPr>
              <a:t>i.e. a pair of “GG” dinucleotides</a:t>
            </a:r>
          </a:p>
          <a:p>
            <a:pPr marL="342900" indent="-342900">
              <a:buFontTx/>
              <a:buAutoNum type="arabicPeriod"/>
              <a:defRPr/>
            </a:pPr>
            <a:r>
              <a:rPr lang="en-US" dirty="0">
                <a:solidFill>
                  <a:prstClr val="black"/>
                </a:solidFill>
              </a:rPr>
              <a:t>Design a </a:t>
            </a:r>
            <a:r>
              <a:rPr lang="en-US" b="1" dirty="0" err="1">
                <a:solidFill>
                  <a:srgbClr val="0686CB"/>
                </a:solidFill>
              </a:rPr>
              <a:t>guideRNA</a:t>
            </a:r>
            <a:r>
              <a:rPr lang="en-US" b="1" dirty="0">
                <a:solidFill>
                  <a:srgbClr val="0686CB"/>
                </a:solidFill>
              </a:rPr>
              <a:t> (gRNA) </a:t>
            </a:r>
            <a:r>
              <a:rPr lang="en-US" dirty="0">
                <a:solidFill>
                  <a:prstClr val="black"/>
                </a:solidFill>
              </a:rPr>
              <a:t>that </a:t>
            </a:r>
            <a:r>
              <a:rPr lang="en-US" dirty="0" err="1">
                <a:solidFill>
                  <a:prstClr val="black"/>
                </a:solidFill>
              </a:rPr>
              <a:t>basepairs</a:t>
            </a:r>
            <a:r>
              <a:rPr lang="en-US" dirty="0">
                <a:solidFill>
                  <a:prstClr val="black"/>
                </a:solidFill>
              </a:rPr>
              <a:t> next to the PAM. </a:t>
            </a:r>
          </a:p>
          <a:p>
            <a:pPr marL="342900" indent="-342900">
              <a:buFontTx/>
              <a:buAutoNum type="arabicPeriod"/>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grpSp>
        <p:nvGrpSpPr>
          <p:cNvPr id="31" name="Group 30">
            <a:extLst>
              <a:ext uri="{FF2B5EF4-FFF2-40B4-BE49-F238E27FC236}">
                <a16:creationId xmlns:a16="http://schemas.microsoft.com/office/drawing/2014/main" id="{B2F78F6D-8463-457F-875C-9D1DA4DCC326}"/>
              </a:ext>
            </a:extLst>
          </p:cNvPr>
          <p:cNvGrpSpPr/>
          <p:nvPr/>
        </p:nvGrpSpPr>
        <p:grpSpPr>
          <a:xfrm>
            <a:off x="-47527" y="950285"/>
            <a:ext cx="5324653" cy="3260186"/>
            <a:chOff x="309532" y="1516122"/>
            <a:chExt cx="6223472" cy="3944039"/>
          </a:xfrm>
        </p:grpSpPr>
        <p:pic>
          <p:nvPicPr>
            <p:cNvPr id="11266" name="Picture 2" descr="https://www.jax.org/-/media/jaxweb/images/news-and-insights/blog/graphics/992x558/2-1-029-2.png?h=558&amp;w=992&amp;hash=326D6849D4E93268C90E9C21DF69EB5178BF8389&amp;la=en">
              <a:extLst>
                <a:ext uri="{FF2B5EF4-FFF2-40B4-BE49-F238E27FC236}">
                  <a16:creationId xmlns:a16="http://schemas.microsoft.com/office/drawing/2014/main" id="{3B63B372-E116-4E15-A27F-FD0AD4D5C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04" r="29289" b="15444"/>
            <a:stretch/>
          </p:blipFill>
          <p:spPr bwMode="auto">
            <a:xfrm>
              <a:off x="309532" y="1516122"/>
              <a:ext cx="6223472" cy="3487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7421BA-AFD5-4F72-9092-F14FD1894C7B}"/>
                </a:ext>
              </a:extLst>
            </p:cNvPr>
            <p:cNvSpPr txBox="1"/>
            <p:nvPr/>
          </p:nvSpPr>
          <p:spPr>
            <a:xfrm>
              <a:off x="3999892" y="1716935"/>
              <a:ext cx="9605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venir Next LT Pro"/>
                  <a:ea typeface="+mn-ea"/>
                  <a:cs typeface="+mn-cs"/>
                </a:rPr>
                <a:t>DNAse</a:t>
              </a:r>
              <a:endParaRPr kumimoji="0" lang="en-US" sz="18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 name="Rectangle 1">
              <a:extLst>
                <a:ext uri="{FF2B5EF4-FFF2-40B4-BE49-F238E27FC236}">
                  <a16:creationId xmlns:a16="http://schemas.microsoft.com/office/drawing/2014/main" id="{5BF3800E-0A29-46DC-9D9C-402EE39265E0}"/>
                </a:ext>
              </a:extLst>
            </p:cNvPr>
            <p:cNvSpPr/>
            <p:nvPr/>
          </p:nvSpPr>
          <p:spPr>
            <a:xfrm>
              <a:off x="1553379" y="3479879"/>
              <a:ext cx="892366" cy="198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4" name="Rectangle 3">
            <a:extLst>
              <a:ext uri="{FF2B5EF4-FFF2-40B4-BE49-F238E27FC236}">
                <a16:creationId xmlns:a16="http://schemas.microsoft.com/office/drawing/2014/main" id="{8199FF87-9094-4627-8327-1A8F914FF429}"/>
              </a:ext>
            </a:extLst>
          </p:cNvPr>
          <p:cNvSpPr/>
          <p:nvPr/>
        </p:nvSpPr>
        <p:spPr>
          <a:xfrm>
            <a:off x="3630568" y="3123706"/>
            <a:ext cx="1522003" cy="30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3E1862-4E79-491A-8B93-8109AD6A957C}"/>
              </a:ext>
            </a:extLst>
          </p:cNvPr>
          <p:cNvSpPr/>
          <p:nvPr/>
        </p:nvSpPr>
        <p:spPr>
          <a:xfrm>
            <a:off x="2775578" y="951068"/>
            <a:ext cx="1397573" cy="47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EA21A6-E50E-487D-9442-EA17E5325853}"/>
              </a:ext>
            </a:extLst>
          </p:cNvPr>
          <p:cNvSpPr/>
          <p:nvPr/>
        </p:nvSpPr>
        <p:spPr>
          <a:xfrm>
            <a:off x="4061201" y="2418586"/>
            <a:ext cx="2034799" cy="305294"/>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5" name="TextBox 44">
            <a:extLst>
              <a:ext uri="{FF2B5EF4-FFF2-40B4-BE49-F238E27FC236}">
                <a16:creationId xmlns:a16="http://schemas.microsoft.com/office/drawing/2014/main" id="{4B34A4D7-DD29-475C-BCD3-06314C930F2E}"/>
              </a:ext>
            </a:extLst>
          </p:cNvPr>
          <p:cNvSpPr txBox="1"/>
          <p:nvPr/>
        </p:nvSpPr>
        <p:spPr>
          <a:xfrm>
            <a:off x="5195497" y="2390754"/>
            <a:ext cx="835512" cy="305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=NGG*</a:t>
            </a:r>
          </a:p>
        </p:txBody>
      </p:sp>
      <p:sp>
        <p:nvSpPr>
          <p:cNvPr id="15" name="TextBox 14">
            <a:extLst>
              <a:ext uri="{FF2B5EF4-FFF2-40B4-BE49-F238E27FC236}">
                <a16:creationId xmlns:a16="http://schemas.microsoft.com/office/drawing/2014/main" id="{B74ADDE1-7D76-49B8-93D3-02C91E1997BD}"/>
              </a:ext>
            </a:extLst>
          </p:cNvPr>
          <p:cNvSpPr txBox="1"/>
          <p:nvPr/>
        </p:nvSpPr>
        <p:spPr>
          <a:xfrm>
            <a:off x="3643858" y="3109858"/>
            <a:ext cx="1462998" cy="5342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86CB"/>
                </a:solidFill>
                <a:effectLst/>
                <a:uLnTx/>
                <a:uFillTx/>
                <a:latin typeface="Avenir Next LT Pro"/>
                <a:ea typeface="+mn-ea"/>
                <a:cs typeface="+mn-cs"/>
              </a:rPr>
              <a:t>Guide 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86CB"/>
                </a:solidFill>
                <a:effectLst/>
                <a:uLnTx/>
                <a:uFillTx/>
                <a:latin typeface="Avenir Next LT Pro"/>
                <a:ea typeface="+mn-ea"/>
                <a:cs typeface="+mn-cs"/>
              </a:rPr>
              <a:t>(gRNA)</a:t>
            </a:r>
          </a:p>
        </p:txBody>
      </p:sp>
      <p:sp>
        <p:nvSpPr>
          <p:cNvPr id="16" name="TextBox 15">
            <a:extLst>
              <a:ext uri="{FF2B5EF4-FFF2-40B4-BE49-F238E27FC236}">
                <a16:creationId xmlns:a16="http://schemas.microsoft.com/office/drawing/2014/main" id="{6E3BEF45-C18F-4918-948C-3F4A03B037B7}"/>
              </a:ext>
            </a:extLst>
          </p:cNvPr>
          <p:cNvSpPr txBox="1"/>
          <p:nvPr/>
        </p:nvSpPr>
        <p:spPr>
          <a:xfrm>
            <a:off x="5080638" y="3091783"/>
            <a:ext cx="5245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Avenir Next LT Pro"/>
                <a:ea typeface="+mn-ea"/>
                <a:cs typeface="+mn-cs"/>
              </a:rPr>
              <a:t>3.</a:t>
            </a:r>
          </a:p>
        </p:txBody>
      </p:sp>
    </p:spTree>
    <p:extLst>
      <p:ext uri="{BB962C8B-B14F-4D97-AF65-F5344CB8AC3E}">
        <p14:creationId xmlns:p14="http://schemas.microsoft.com/office/powerpoint/2010/main" val="174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58C99A-9411-4839-B4D2-EC72BE41F5C3}"/>
              </a:ext>
            </a:extLst>
          </p:cNvPr>
          <p:cNvSpPr>
            <a:spLocks noGrp="1"/>
          </p:cNvSpPr>
          <p:nvPr>
            <p:ph type="title"/>
          </p:nvPr>
        </p:nvSpPr>
        <p:spPr>
          <a:xfrm>
            <a:off x="766661" y="-121771"/>
            <a:ext cx="10515600" cy="1044224"/>
          </a:xfrm>
        </p:spPr>
        <p:txBody>
          <a:bodyPr>
            <a:noAutofit/>
          </a:bodyPr>
          <a:lstStyle/>
          <a:p>
            <a:r>
              <a:rPr lang="en-US" sz="2400" b="1" dirty="0"/>
              <a:t>CRISPR</a:t>
            </a:r>
            <a:br>
              <a:rPr lang="en-US" sz="2400" b="1" dirty="0"/>
            </a:br>
            <a:r>
              <a:rPr lang="en-US" sz="2400" dirty="0"/>
              <a:t>You can design a gRNA to cleave nearly anywhere in a genome</a:t>
            </a:r>
            <a:endParaRPr lang="en-US" sz="3600" dirty="0"/>
          </a:p>
        </p:txBody>
      </p:sp>
      <p:sp>
        <p:nvSpPr>
          <p:cNvPr id="10" name="TextBox 9">
            <a:extLst>
              <a:ext uri="{FF2B5EF4-FFF2-40B4-BE49-F238E27FC236}">
                <a16:creationId xmlns:a16="http://schemas.microsoft.com/office/drawing/2014/main" id="{76D34E72-C179-41C5-9DD7-C32745F1AD90}"/>
              </a:ext>
            </a:extLst>
          </p:cNvPr>
          <p:cNvSpPr txBox="1"/>
          <p:nvPr/>
        </p:nvSpPr>
        <p:spPr>
          <a:xfrm>
            <a:off x="6847743" y="903851"/>
            <a:ext cx="493793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Identify the </a:t>
            </a:r>
            <a:r>
              <a:rPr kumimoji="0" lang="en-US" sz="1800" i="0" u="none" strike="noStrike" kern="1200" cap="none" spc="0" normalizeH="0" baseline="0" noProof="0" dirty="0">
                <a:ln>
                  <a:noFill/>
                </a:ln>
                <a:solidFill>
                  <a:schemeClr val="bg1">
                    <a:lumMod val="50000"/>
                  </a:schemeClr>
                </a:solidFill>
                <a:effectLst/>
                <a:uLnTx/>
                <a:uFillTx/>
                <a:latin typeface="Avenir Next LT Pro"/>
                <a:ea typeface="+mn-ea"/>
                <a:cs typeface="+mn-cs"/>
              </a:rPr>
              <a:t>target DNA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you want to mutate (e.g. </a:t>
            </a:r>
            <a:r>
              <a:rPr kumimoji="0" lang="en-US" sz="1800" b="0" i="1" u="none" strike="noStrike" kern="1200" cap="none" spc="0" normalizeH="0" baseline="0" noProof="0" dirty="0" err="1">
                <a:ln>
                  <a:noFill/>
                </a:ln>
                <a:solidFill>
                  <a:schemeClr val="bg1">
                    <a:lumMod val="50000"/>
                  </a:schemeClr>
                </a:solidFill>
                <a:effectLst/>
                <a:uLnTx/>
                <a:uFillTx/>
                <a:latin typeface="Avenir Next LT Pro"/>
                <a:ea typeface="+mn-ea"/>
                <a:cs typeface="+mn-cs"/>
              </a:rPr>
              <a:t>eBSV</a:t>
            </a:r>
            <a:r>
              <a:rPr kumimoji="0" lang="en-US" sz="1800" b="0" i="1" u="none" strike="noStrike" kern="1200" cap="none" spc="0" normalizeH="0" baseline="0" noProof="0" dirty="0">
                <a:ln>
                  <a:noFill/>
                </a:ln>
                <a:solidFill>
                  <a:schemeClr val="bg1">
                    <a:lumMod val="50000"/>
                  </a:schemeClr>
                </a:solidFill>
                <a:effectLst/>
                <a:uLnTx/>
                <a:uFillTx/>
                <a:latin typeface="Avenir Next LT Pro"/>
                <a:ea typeface="+mn-ea"/>
                <a:cs typeface="+mn-cs"/>
              </a:rPr>
              <a:t>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gene)</a:t>
            </a:r>
          </a:p>
          <a:p>
            <a:pPr marL="342900" indent="-342900">
              <a:buFontTx/>
              <a:buAutoNum type="arabicPeriod"/>
              <a:defRPr/>
            </a:pPr>
            <a:r>
              <a:rPr lang="en-US" dirty="0">
                <a:solidFill>
                  <a:schemeClr val="bg1">
                    <a:lumMod val="50000"/>
                  </a:schemeClr>
                </a:solidFill>
              </a:rPr>
              <a:t>Find a “PAM” in the gene </a:t>
            </a:r>
            <a:br>
              <a:rPr lang="en-US" dirty="0">
                <a:solidFill>
                  <a:schemeClr val="bg1">
                    <a:lumMod val="50000"/>
                  </a:schemeClr>
                </a:solidFill>
              </a:rPr>
            </a:br>
            <a:r>
              <a:rPr lang="en-US" dirty="0">
                <a:solidFill>
                  <a:schemeClr val="bg1">
                    <a:lumMod val="50000"/>
                  </a:schemeClr>
                </a:solidFill>
              </a:rPr>
              <a:t>i.e. a pair of “GG” dinucleotides</a:t>
            </a:r>
          </a:p>
          <a:p>
            <a:pPr marL="342900" indent="-342900">
              <a:buFontTx/>
              <a:buAutoNum type="arabicPeriod"/>
              <a:defRPr/>
            </a:pPr>
            <a:r>
              <a:rPr lang="en-US" dirty="0">
                <a:solidFill>
                  <a:schemeClr val="bg1">
                    <a:lumMod val="50000"/>
                  </a:schemeClr>
                </a:solidFill>
              </a:rPr>
              <a:t>Design a </a:t>
            </a:r>
            <a:r>
              <a:rPr lang="en-US" dirty="0" err="1">
                <a:solidFill>
                  <a:schemeClr val="bg1">
                    <a:lumMod val="50000"/>
                  </a:schemeClr>
                </a:solidFill>
              </a:rPr>
              <a:t>guideRNA</a:t>
            </a:r>
            <a:r>
              <a:rPr lang="en-US" dirty="0">
                <a:solidFill>
                  <a:schemeClr val="bg1">
                    <a:lumMod val="50000"/>
                  </a:schemeClr>
                </a:solidFill>
              </a:rPr>
              <a:t> (gRNA) that </a:t>
            </a:r>
            <a:r>
              <a:rPr lang="en-US" dirty="0" err="1">
                <a:solidFill>
                  <a:schemeClr val="bg1">
                    <a:lumMod val="50000"/>
                  </a:schemeClr>
                </a:solidFill>
              </a:rPr>
              <a:t>basepairs</a:t>
            </a:r>
            <a:r>
              <a:rPr lang="en-US" dirty="0">
                <a:solidFill>
                  <a:schemeClr val="bg1">
                    <a:lumMod val="50000"/>
                  </a:schemeClr>
                </a:solidFill>
              </a:rPr>
              <a:t> next to the PAM. </a:t>
            </a:r>
          </a:p>
          <a:p>
            <a:pPr marL="342900" indent="-342900">
              <a:buFontTx/>
              <a:buAutoNum type="arabicPeriod"/>
              <a:defRPr/>
            </a:pPr>
            <a:r>
              <a:rPr lang="en-US" dirty="0">
                <a:solidFill>
                  <a:prstClr val="black"/>
                </a:solidFill>
              </a:rPr>
              <a:t>Use </a:t>
            </a:r>
            <a:r>
              <a:rPr lang="en-US" b="1" i="1" dirty="0">
                <a:solidFill>
                  <a:srgbClr val="5A5AFF"/>
                </a:solidFill>
              </a:rPr>
              <a:t>Agrobacterium</a:t>
            </a:r>
            <a:r>
              <a:rPr lang="en-US" dirty="0">
                <a:solidFill>
                  <a:prstClr val="black"/>
                </a:solidFill>
              </a:rPr>
              <a:t> to transiently express the </a:t>
            </a:r>
            <a:r>
              <a:rPr lang="en-US" b="1" dirty="0">
                <a:solidFill>
                  <a:srgbClr val="0686CB"/>
                </a:solidFill>
              </a:rPr>
              <a:t>gRNA</a:t>
            </a:r>
            <a:r>
              <a:rPr lang="en-US" dirty="0">
                <a:solidFill>
                  <a:prstClr val="black"/>
                </a:solidFill>
              </a:rPr>
              <a:t> and </a:t>
            </a:r>
            <a:r>
              <a:rPr lang="en-US" b="1" i="1" dirty="0">
                <a:solidFill>
                  <a:prstClr val="black"/>
                </a:solidFill>
                <a:highlight>
                  <a:srgbClr val="80C2E4"/>
                </a:highlight>
              </a:rPr>
              <a:t>cas9</a:t>
            </a:r>
            <a:r>
              <a:rPr lang="en-US" b="1" dirty="0">
                <a:solidFill>
                  <a:prstClr val="black"/>
                </a:solidFill>
                <a:highlight>
                  <a:srgbClr val="80C2E4"/>
                </a:highlight>
              </a:rPr>
              <a:t> gene </a:t>
            </a:r>
            <a:r>
              <a:rPr lang="en-US" dirty="0">
                <a:solidFill>
                  <a:prstClr val="black"/>
                </a:solidFill>
              </a:rPr>
              <a:t>in the plant tissue. </a:t>
            </a:r>
            <a:br>
              <a:rPr lang="en-US" dirty="0">
                <a:solidFill>
                  <a:prstClr val="black"/>
                </a:solidFill>
              </a:rPr>
            </a:br>
            <a:endParaRPr lang="en-US" dirty="0">
              <a:solidFill>
                <a:prstClr val="black"/>
              </a:solidFill>
            </a:endParaRPr>
          </a:p>
          <a:p>
            <a:pPr marL="342900" indent="-342900">
              <a:buFontTx/>
              <a:buAutoNum type="arabicPeriod"/>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grpSp>
        <p:nvGrpSpPr>
          <p:cNvPr id="31" name="Group 30">
            <a:extLst>
              <a:ext uri="{FF2B5EF4-FFF2-40B4-BE49-F238E27FC236}">
                <a16:creationId xmlns:a16="http://schemas.microsoft.com/office/drawing/2014/main" id="{B2F78F6D-8463-457F-875C-9D1DA4DCC326}"/>
              </a:ext>
            </a:extLst>
          </p:cNvPr>
          <p:cNvGrpSpPr/>
          <p:nvPr/>
        </p:nvGrpSpPr>
        <p:grpSpPr>
          <a:xfrm>
            <a:off x="-47527" y="903851"/>
            <a:ext cx="5324653" cy="3306620"/>
            <a:chOff x="309532" y="1459948"/>
            <a:chExt cx="6223472" cy="4000213"/>
          </a:xfrm>
        </p:grpSpPr>
        <p:pic>
          <p:nvPicPr>
            <p:cNvPr id="11266" name="Picture 2" descr="https://www.jax.org/-/media/jaxweb/images/news-and-insights/blog/graphics/992x558/2-1-029-2.png?h=558&amp;w=992&amp;hash=326D6849D4E93268C90E9C21DF69EB5178BF8389&amp;la=en">
              <a:extLst>
                <a:ext uri="{FF2B5EF4-FFF2-40B4-BE49-F238E27FC236}">
                  <a16:creationId xmlns:a16="http://schemas.microsoft.com/office/drawing/2014/main" id="{3B63B372-E116-4E15-A27F-FD0AD4D5C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04" r="29289" b="15444"/>
            <a:stretch/>
          </p:blipFill>
          <p:spPr bwMode="auto">
            <a:xfrm>
              <a:off x="309532" y="1516122"/>
              <a:ext cx="6223472" cy="3487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7421BA-AFD5-4F72-9092-F14FD1894C7B}"/>
                </a:ext>
              </a:extLst>
            </p:cNvPr>
            <p:cNvSpPr txBox="1"/>
            <p:nvPr/>
          </p:nvSpPr>
          <p:spPr>
            <a:xfrm>
              <a:off x="4069890" y="1459948"/>
              <a:ext cx="1781040" cy="446803"/>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a:ea typeface="+mn-ea"/>
                  <a:cs typeface="+mn-cs"/>
                </a:rPr>
                <a:t>Cas9 DNase</a:t>
              </a:r>
            </a:p>
          </p:txBody>
        </p:sp>
        <p:sp>
          <p:nvSpPr>
            <p:cNvPr id="2" name="Rectangle 1">
              <a:extLst>
                <a:ext uri="{FF2B5EF4-FFF2-40B4-BE49-F238E27FC236}">
                  <a16:creationId xmlns:a16="http://schemas.microsoft.com/office/drawing/2014/main" id="{5BF3800E-0A29-46DC-9D9C-402EE39265E0}"/>
                </a:ext>
              </a:extLst>
            </p:cNvPr>
            <p:cNvSpPr/>
            <p:nvPr/>
          </p:nvSpPr>
          <p:spPr>
            <a:xfrm>
              <a:off x="1553379" y="3479879"/>
              <a:ext cx="892366" cy="198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4" name="Rectangle 3">
            <a:extLst>
              <a:ext uri="{FF2B5EF4-FFF2-40B4-BE49-F238E27FC236}">
                <a16:creationId xmlns:a16="http://schemas.microsoft.com/office/drawing/2014/main" id="{8199FF87-9094-4627-8327-1A8F914FF429}"/>
              </a:ext>
            </a:extLst>
          </p:cNvPr>
          <p:cNvSpPr/>
          <p:nvPr/>
        </p:nvSpPr>
        <p:spPr>
          <a:xfrm>
            <a:off x="3630568" y="3123706"/>
            <a:ext cx="1522003" cy="30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EA21A6-E50E-487D-9442-EA17E5325853}"/>
              </a:ext>
            </a:extLst>
          </p:cNvPr>
          <p:cNvSpPr/>
          <p:nvPr/>
        </p:nvSpPr>
        <p:spPr>
          <a:xfrm>
            <a:off x="4061201" y="2418586"/>
            <a:ext cx="2034799" cy="305294"/>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5" name="TextBox 44">
            <a:extLst>
              <a:ext uri="{FF2B5EF4-FFF2-40B4-BE49-F238E27FC236}">
                <a16:creationId xmlns:a16="http://schemas.microsoft.com/office/drawing/2014/main" id="{4B34A4D7-DD29-475C-BCD3-06314C930F2E}"/>
              </a:ext>
            </a:extLst>
          </p:cNvPr>
          <p:cNvSpPr txBox="1"/>
          <p:nvPr/>
        </p:nvSpPr>
        <p:spPr>
          <a:xfrm>
            <a:off x="5195497" y="2390754"/>
            <a:ext cx="835512" cy="305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=NGG*</a:t>
            </a:r>
          </a:p>
        </p:txBody>
      </p:sp>
      <p:sp>
        <p:nvSpPr>
          <p:cNvPr id="15" name="TextBox 14">
            <a:extLst>
              <a:ext uri="{FF2B5EF4-FFF2-40B4-BE49-F238E27FC236}">
                <a16:creationId xmlns:a16="http://schemas.microsoft.com/office/drawing/2014/main" id="{B74ADDE1-7D76-49B8-93D3-02C91E1997BD}"/>
              </a:ext>
            </a:extLst>
          </p:cNvPr>
          <p:cNvSpPr txBox="1"/>
          <p:nvPr/>
        </p:nvSpPr>
        <p:spPr>
          <a:xfrm>
            <a:off x="3643858" y="3109858"/>
            <a:ext cx="1462998" cy="5342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86CB"/>
                </a:solidFill>
                <a:effectLst/>
                <a:uLnTx/>
                <a:uFillTx/>
                <a:latin typeface="Avenir Next LT Pro"/>
                <a:ea typeface="+mn-ea"/>
                <a:cs typeface="+mn-cs"/>
              </a:rPr>
              <a:t>Guide 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86CB"/>
                </a:solidFill>
                <a:effectLst/>
                <a:uLnTx/>
                <a:uFillTx/>
                <a:latin typeface="Avenir Next LT Pro"/>
                <a:ea typeface="+mn-ea"/>
                <a:cs typeface="+mn-cs"/>
              </a:rPr>
              <a:t>(gRNA)</a:t>
            </a:r>
          </a:p>
        </p:txBody>
      </p:sp>
      <p:pic>
        <p:nvPicPr>
          <p:cNvPr id="32770" name="Picture 2" descr="Agrobacterium - Innovative Genomics Institute (IGI)">
            <a:extLst>
              <a:ext uri="{FF2B5EF4-FFF2-40B4-BE49-F238E27FC236}">
                <a16:creationId xmlns:a16="http://schemas.microsoft.com/office/drawing/2014/main" id="{DC2BA647-76AD-42D2-BEC8-71D096D9B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6" y="4411049"/>
            <a:ext cx="2753532" cy="22904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58BA96C-224C-43EF-BBD5-282940BBDD6F}"/>
              </a:ext>
            </a:extLst>
          </p:cNvPr>
          <p:cNvSpPr/>
          <p:nvPr/>
        </p:nvSpPr>
        <p:spPr>
          <a:xfrm>
            <a:off x="88989" y="3934394"/>
            <a:ext cx="1855380" cy="369332"/>
          </a:xfrm>
          <a:prstGeom prst="rect">
            <a:avLst/>
          </a:prstGeom>
        </p:spPr>
        <p:txBody>
          <a:bodyPr wrap="none">
            <a:spAutoFit/>
          </a:bodyPr>
          <a:lstStyle/>
          <a:p>
            <a:r>
              <a:rPr lang="en-US" b="1" i="1" dirty="0">
                <a:solidFill>
                  <a:srgbClr val="5A5AFF"/>
                </a:solidFill>
              </a:rPr>
              <a:t>Agrobacterium</a:t>
            </a:r>
            <a:endParaRPr lang="en-US" dirty="0"/>
          </a:p>
        </p:txBody>
      </p:sp>
      <p:cxnSp>
        <p:nvCxnSpPr>
          <p:cNvPr id="17" name="Straight Connector 16">
            <a:extLst>
              <a:ext uri="{FF2B5EF4-FFF2-40B4-BE49-F238E27FC236}">
                <a16:creationId xmlns:a16="http://schemas.microsoft.com/office/drawing/2014/main" id="{1C079412-0E64-4D7A-BFDE-A753E721A00B}"/>
              </a:ext>
            </a:extLst>
          </p:cNvPr>
          <p:cNvCxnSpPr>
            <a:cxnSpLocks/>
          </p:cNvCxnSpPr>
          <p:nvPr/>
        </p:nvCxnSpPr>
        <p:spPr>
          <a:xfrm>
            <a:off x="2947800" y="5212859"/>
            <a:ext cx="471430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row: Pentagon 17">
            <a:extLst>
              <a:ext uri="{FF2B5EF4-FFF2-40B4-BE49-F238E27FC236}">
                <a16:creationId xmlns:a16="http://schemas.microsoft.com/office/drawing/2014/main" id="{B7629B5B-4D1D-4D66-8A26-75901182C893}"/>
              </a:ext>
            </a:extLst>
          </p:cNvPr>
          <p:cNvSpPr/>
          <p:nvPr/>
        </p:nvSpPr>
        <p:spPr>
          <a:xfrm>
            <a:off x="4080211" y="4944412"/>
            <a:ext cx="1183978" cy="503339"/>
          </a:xfrm>
          <a:prstGeom prst="homePlate">
            <a:avLst/>
          </a:prstGeom>
          <a:solidFill>
            <a:srgbClr val="80C2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venir Next LT Pro"/>
                <a:ea typeface="+mn-ea"/>
                <a:cs typeface="+mn-cs"/>
              </a:rPr>
              <a:t>cas9</a:t>
            </a:r>
          </a:p>
        </p:txBody>
      </p:sp>
      <p:cxnSp>
        <p:nvCxnSpPr>
          <p:cNvPr id="19" name="Straight Connector 18">
            <a:extLst>
              <a:ext uri="{FF2B5EF4-FFF2-40B4-BE49-F238E27FC236}">
                <a16:creationId xmlns:a16="http://schemas.microsoft.com/office/drawing/2014/main" id="{AB42EF8F-2446-4A80-8E1F-D3F38DB12192}"/>
              </a:ext>
            </a:extLst>
          </p:cNvPr>
          <p:cNvCxnSpPr>
            <a:cxnSpLocks/>
          </p:cNvCxnSpPr>
          <p:nvPr/>
        </p:nvCxnSpPr>
        <p:spPr>
          <a:xfrm flipV="1">
            <a:off x="3485990" y="4682955"/>
            <a:ext cx="0" cy="513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8400C8-9866-46CE-AB53-6D7C4300B5A8}"/>
              </a:ext>
            </a:extLst>
          </p:cNvPr>
          <p:cNvCxnSpPr>
            <a:cxnSpLocks/>
          </p:cNvCxnSpPr>
          <p:nvPr/>
        </p:nvCxnSpPr>
        <p:spPr>
          <a:xfrm flipH="1">
            <a:off x="3469212" y="4691344"/>
            <a:ext cx="322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C101E-80E2-471E-94B4-5391092A0404}"/>
              </a:ext>
            </a:extLst>
          </p:cNvPr>
          <p:cNvCxnSpPr>
            <a:cxnSpLocks/>
          </p:cNvCxnSpPr>
          <p:nvPr/>
        </p:nvCxnSpPr>
        <p:spPr>
          <a:xfrm flipH="1" flipV="1">
            <a:off x="3661706" y="4594681"/>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0BF831-D97F-4692-8EE9-1761ACB51720}"/>
              </a:ext>
            </a:extLst>
          </p:cNvPr>
          <p:cNvCxnSpPr>
            <a:cxnSpLocks/>
          </p:cNvCxnSpPr>
          <p:nvPr/>
        </p:nvCxnSpPr>
        <p:spPr>
          <a:xfrm rot="16200000" flipH="1" flipV="1">
            <a:off x="3676556" y="4693687"/>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7320C32-8107-4091-955E-E8529F0AC415}"/>
              </a:ext>
            </a:extLst>
          </p:cNvPr>
          <p:cNvSpPr txBox="1"/>
          <p:nvPr/>
        </p:nvSpPr>
        <p:spPr>
          <a:xfrm>
            <a:off x="2877223" y="5165352"/>
            <a:ext cx="11839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promoter</a:t>
            </a:r>
          </a:p>
        </p:txBody>
      </p:sp>
      <p:cxnSp>
        <p:nvCxnSpPr>
          <p:cNvPr id="24" name="Straight Connector 23">
            <a:extLst>
              <a:ext uri="{FF2B5EF4-FFF2-40B4-BE49-F238E27FC236}">
                <a16:creationId xmlns:a16="http://schemas.microsoft.com/office/drawing/2014/main" id="{86E6EA4C-F00D-4EF3-91E5-4C699DD4A52A}"/>
              </a:ext>
            </a:extLst>
          </p:cNvPr>
          <p:cNvCxnSpPr>
            <a:cxnSpLocks/>
          </p:cNvCxnSpPr>
          <p:nvPr/>
        </p:nvCxnSpPr>
        <p:spPr>
          <a:xfrm flipV="1">
            <a:off x="5734493" y="4699733"/>
            <a:ext cx="0" cy="513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267509-1C29-42E5-9967-92708C46F192}"/>
              </a:ext>
            </a:extLst>
          </p:cNvPr>
          <p:cNvCxnSpPr>
            <a:cxnSpLocks/>
          </p:cNvCxnSpPr>
          <p:nvPr/>
        </p:nvCxnSpPr>
        <p:spPr>
          <a:xfrm flipH="1">
            <a:off x="5717715" y="4708122"/>
            <a:ext cx="322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B96381A-6076-46DA-88E8-F8026720BC16}"/>
              </a:ext>
            </a:extLst>
          </p:cNvPr>
          <p:cNvCxnSpPr>
            <a:cxnSpLocks/>
          </p:cNvCxnSpPr>
          <p:nvPr/>
        </p:nvCxnSpPr>
        <p:spPr>
          <a:xfrm flipH="1" flipV="1">
            <a:off x="5910209" y="4611459"/>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8F5ECE-58BE-4BFA-9B1E-6127180A8FFF}"/>
              </a:ext>
            </a:extLst>
          </p:cNvPr>
          <p:cNvCxnSpPr>
            <a:cxnSpLocks/>
          </p:cNvCxnSpPr>
          <p:nvPr/>
        </p:nvCxnSpPr>
        <p:spPr>
          <a:xfrm rot="16200000" flipH="1" flipV="1">
            <a:off x="5925059" y="4710465"/>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22B5C09-7BD8-4366-B0D7-D72D304EC066}"/>
              </a:ext>
            </a:extLst>
          </p:cNvPr>
          <p:cNvSpPr txBox="1"/>
          <p:nvPr/>
        </p:nvSpPr>
        <p:spPr>
          <a:xfrm>
            <a:off x="5125726" y="5182130"/>
            <a:ext cx="11839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promoter</a:t>
            </a:r>
          </a:p>
        </p:txBody>
      </p:sp>
      <p:sp>
        <p:nvSpPr>
          <p:cNvPr id="29" name="Arrow: Pentagon 28">
            <a:extLst>
              <a:ext uri="{FF2B5EF4-FFF2-40B4-BE49-F238E27FC236}">
                <a16:creationId xmlns:a16="http://schemas.microsoft.com/office/drawing/2014/main" id="{1135AAB1-CEA3-4287-9520-69900625CB43}"/>
              </a:ext>
            </a:extLst>
          </p:cNvPr>
          <p:cNvSpPr/>
          <p:nvPr/>
        </p:nvSpPr>
        <p:spPr>
          <a:xfrm>
            <a:off x="6274305" y="4930460"/>
            <a:ext cx="1183978" cy="503339"/>
          </a:xfrm>
          <a:prstGeom prst="homePlate">
            <a:avLst/>
          </a:prstGeom>
          <a:solidFill>
            <a:srgbClr val="0686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gRNA</a:t>
            </a:r>
          </a:p>
        </p:txBody>
      </p:sp>
      <p:cxnSp>
        <p:nvCxnSpPr>
          <p:cNvPr id="30" name="Straight Connector 29">
            <a:extLst>
              <a:ext uri="{FF2B5EF4-FFF2-40B4-BE49-F238E27FC236}">
                <a16:creationId xmlns:a16="http://schemas.microsoft.com/office/drawing/2014/main" id="{EF5F949F-0AC6-4AF0-87FE-693253BA6EE0}"/>
              </a:ext>
            </a:extLst>
          </p:cNvPr>
          <p:cNvCxnSpPr/>
          <p:nvPr/>
        </p:nvCxnSpPr>
        <p:spPr>
          <a:xfrm>
            <a:off x="3249606" y="5551462"/>
            <a:ext cx="990496" cy="366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1F80DB-38FC-490A-86FA-9BACFC9C6ACF}"/>
              </a:ext>
            </a:extLst>
          </p:cNvPr>
          <p:cNvCxnSpPr>
            <a:cxnSpLocks/>
          </p:cNvCxnSpPr>
          <p:nvPr/>
        </p:nvCxnSpPr>
        <p:spPr>
          <a:xfrm flipH="1">
            <a:off x="6006992" y="5333648"/>
            <a:ext cx="1597798" cy="549144"/>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CC10D22D-AEA2-44ED-983D-B58F877A815A}"/>
              </a:ext>
            </a:extLst>
          </p:cNvPr>
          <p:cNvPicPr>
            <a:picLocks noChangeAspect="1"/>
          </p:cNvPicPr>
          <p:nvPr/>
        </p:nvPicPr>
        <p:blipFill>
          <a:blip r:embed="rId5"/>
          <a:stretch>
            <a:fillRect/>
          </a:stretch>
        </p:blipFill>
        <p:spPr>
          <a:xfrm>
            <a:off x="4377651" y="5682748"/>
            <a:ext cx="1597799" cy="1139466"/>
          </a:xfrm>
          <a:prstGeom prst="rect">
            <a:avLst/>
          </a:prstGeom>
        </p:spPr>
      </p:pic>
    </p:spTree>
    <p:extLst>
      <p:ext uri="{BB962C8B-B14F-4D97-AF65-F5344CB8AC3E}">
        <p14:creationId xmlns:p14="http://schemas.microsoft.com/office/powerpoint/2010/main" val="367711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58C99A-9411-4839-B4D2-EC72BE41F5C3}"/>
              </a:ext>
            </a:extLst>
          </p:cNvPr>
          <p:cNvSpPr>
            <a:spLocks noGrp="1"/>
          </p:cNvSpPr>
          <p:nvPr>
            <p:ph type="title"/>
          </p:nvPr>
        </p:nvSpPr>
        <p:spPr>
          <a:xfrm>
            <a:off x="766661" y="-121771"/>
            <a:ext cx="10515600" cy="1044224"/>
          </a:xfrm>
        </p:spPr>
        <p:txBody>
          <a:bodyPr>
            <a:noAutofit/>
          </a:bodyPr>
          <a:lstStyle/>
          <a:p>
            <a:r>
              <a:rPr lang="en-US" sz="2400" b="1" dirty="0"/>
              <a:t>CRISPR</a:t>
            </a:r>
            <a:br>
              <a:rPr lang="en-US" sz="2400" b="1" dirty="0"/>
            </a:br>
            <a:r>
              <a:rPr lang="en-US" sz="2400" dirty="0"/>
              <a:t>You can design a gRNA to cleave nearly anywhere in a genome</a:t>
            </a:r>
            <a:endParaRPr lang="en-US" sz="3600" dirty="0"/>
          </a:p>
        </p:txBody>
      </p:sp>
      <p:sp>
        <p:nvSpPr>
          <p:cNvPr id="10" name="TextBox 9">
            <a:extLst>
              <a:ext uri="{FF2B5EF4-FFF2-40B4-BE49-F238E27FC236}">
                <a16:creationId xmlns:a16="http://schemas.microsoft.com/office/drawing/2014/main" id="{76D34E72-C179-41C5-9DD7-C32745F1AD90}"/>
              </a:ext>
            </a:extLst>
          </p:cNvPr>
          <p:cNvSpPr txBox="1"/>
          <p:nvPr/>
        </p:nvSpPr>
        <p:spPr>
          <a:xfrm>
            <a:off x="6847743" y="903851"/>
            <a:ext cx="493793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Identify the </a:t>
            </a:r>
            <a:r>
              <a:rPr kumimoji="0" lang="en-US" sz="1800" i="0" u="none" strike="noStrike" kern="1200" cap="none" spc="0" normalizeH="0" baseline="0" noProof="0" dirty="0">
                <a:ln>
                  <a:noFill/>
                </a:ln>
                <a:solidFill>
                  <a:schemeClr val="bg1">
                    <a:lumMod val="50000"/>
                  </a:schemeClr>
                </a:solidFill>
                <a:effectLst/>
                <a:uLnTx/>
                <a:uFillTx/>
                <a:latin typeface="Avenir Next LT Pro"/>
                <a:ea typeface="+mn-ea"/>
                <a:cs typeface="+mn-cs"/>
              </a:rPr>
              <a:t>target DNA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you want to mutate (e.g. </a:t>
            </a:r>
            <a:r>
              <a:rPr kumimoji="0" lang="en-US" sz="1800" b="0" i="1" u="none" strike="noStrike" kern="1200" cap="none" spc="0" normalizeH="0" baseline="0" noProof="0" dirty="0" err="1">
                <a:ln>
                  <a:noFill/>
                </a:ln>
                <a:solidFill>
                  <a:schemeClr val="bg1">
                    <a:lumMod val="50000"/>
                  </a:schemeClr>
                </a:solidFill>
                <a:effectLst/>
                <a:uLnTx/>
                <a:uFillTx/>
                <a:latin typeface="Avenir Next LT Pro"/>
                <a:ea typeface="+mn-ea"/>
                <a:cs typeface="+mn-cs"/>
              </a:rPr>
              <a:t>eBSV</a:t>
            </a:r>
            <a:r>
              <a:rPr kumimoji="0" lang="en-US" sz="1800" b="0" i="1" u="none" strike="noStrike" kern="1200" cap="none" spc="0" normalizeH="0" baseline="0" noProof="0" dirty="0">
                <a:ln>
                  <a:noFill/>
                </a:ln>
                <a:solidFill>
                  <a:schemeClr val="bg1">
                    <a:lumMod val="50000"/>
                  </a:schemeClr>
                </a:solidFill>
                <a:effectLst/>
                <a:uLnTx/>
                <a:uFillTx/>
                <a:latin typeface="Avenir Next LT Pro"/>
                <a:ea typeface="+mn-ea"/>
                <a:cs typeface="+mn-cs"/>
              </a:rPr>
              <a:t>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gene)</a:t>
            </a:r>
          </a:p>
          <a:p>
            <a:pPr marL="342900" indent="-342900">
              <a:buFontTx/>
              <a:buAutoNum type="arabicPeriod"/>
              <a:defRPr/>
            </a:pPr>
            <a:r>
              <a:rPr lang="en-US" dirty="0">
                <a:solidFill>
                  <a:schemeClr val="bg1">
                    <a:lumMod val="50000"/>
                  </a:schemeClr>
                </a:solidFill>
              </a:rPr>
              <a:t>Find a “PAM” in the gene </a:t>
            </a:r>
            <a:br>
              <a:rPr lang="en-US" dirty="0">
                <a:solidFill>
                  <a:schemeClr val="bg1">
                    <a:lumMod val="50000"/>
                  </a:schemeClr>
                </a:solidFill>
              </a:rPr>
            </a:br>
            <a:r>
              <a:rPr lang="en-US" dirty="0">
                <a:solidFill>
                  <a:schemeClr val="bg1">
                    <a:lumMod val="50000"/>
                  </a:schemeClr>
                </a:solidFill>
              </a:rPr>
              <a:t>i.e. a pair of “GG” dinucleotides</a:t>
            </a:r>
          </a:p>
          <a:p>
            <a:pPr marL="342900" indent="-342900">
              <a:buFontTx/>
              <a:buAutoNum type="arabicPeriod"/>
              <a:defRPr/>
            </a:pPr>
            <a:r>
              <a:rPr lang="en-US" dirty="0">
                <a:solidFill>
                  <a:schemeClr val="bg1">
                    <a:lumMod val="50000"/>
                  </a:schemeClr>
                </a:solidFill>
              </a:rPr>
              <a:t>Design a </a:t>
            </a:r>
            <a:r>
              <a:rPr lang="en-US" dirty="0" err="1">
                <a:solidFill>
                  <a:schemeClr val="bg1">
                    <a:lumMod val="50000"/>
                  </a:schemeClr>
                </a:solidFill>
              </a:rPr>
              <a:t>guideRNA</a:t>
            </a:r>
            <a:r>
              <a:rPr lang="en-US" dirty="0">
                <a:solidFill>
                  <a:schemeClr val="bg1">
                    <a:lumMod val="50000"/>
                  </a:schemeClr>
                </a:solidFill>
              </a:rPr>
              <a:t> (gRNA) that </a:t>
            </a:r>
            <a:r>
              <a:rPr lang="en-US" dirty="0" err="1">
                <a:solidFill>
                  <a:schemeClr val="bg1">
                    <a:lumMod val="50000"/>
                  </a:schemeClr>
                </a:solidFill>
              </a:rPr>
              <a:t>basepairs</a:t>
            </a:r>
            <a:r>
              <a:rPr lang="en-US" dirty="0">
                <a:solidFill>
                  <a:schemeClr val="bg1">
                    <a:lumMod val="50000"/>
                  </a:schemeClr>
                </a:solidFill>
              </a:rPr>
              <a:t> next to the PAM. </a:t>
            </a:r>
          </a:p>
          <a:p>
            <a:pPr marL="342900" indent="-342900">
              <a:buFontTx/>
              <a:buAutoNum type="arabicPeriod"/>
              <a:defRPr/>
            </a:pPr>
            <a:r>
              <a:rPr lang="en-US" dirty="0">
                <a:solidFill>
                  <a:prstClr val="black"/>
                </a:solidFill>
              </a:rPr>
              <a:t>Use </a:t>
            </a:r>
            <a:r>
              <a:rPr lang="en-US" b="1" i="1" dirty="0">
                <a:solidFill>
                  <a:srgbClr val="5A5AFF"/>
                </a:solidFill>
              </a:rPr>
              <a:t>Agrobacterium</a:t>
            </a:r>
            <a:r>
              <a:rPr lang="en-US" dirty="0">
                <a:solidFill>
                  <a:prstClr val="black"/>
                </a:solidFill>
              </a:rPr>
              <a:t> to transiently express the </a:t>
            </a:r>
            <a:r>
              <a:rPr lang="en-US" b="1" dirty="0">
                <a:solidFill>
                  <a:srgbClr val="0686CB"/>
                </a:solidFill>
              </a:rPr>
              <a:t>gRNA</a:t>
            </a:r>
            <a:r>
              <a:rPr lang="en-US" dirty="0">
                <a:solidFill>
                  <a:prstClr val="black"/>
                </a:solidFill>
              </a:rPr>
              <a:t> and </a:t>
            </a:r>
            <a:r>
              <a:rPr lang="en-US" b="1" i="1" dirty="0">
                <a:solidFill>
                  <a:prstClr val="black"/>
                </a:solidFill>
                <a:highlight>
                  <a:srgbClr val="80C2E4"/>
                </a:highlight>
              </a:rPr>
              <a:t>cas9</a:t>
            </a:r>
            <a:r>
              <a:rPr lang="en-US" b="1" dirty="0">
                <a:solidFill>
                  <a:prstClr val="black"/>
                </a:solidFill>
                <a:highlight>
                  <a:srgbClr val="80C2E4"/>
                </a:highlight>
              </a:rPr>
              <a:t> gene </a:t>
            </a:r>
            <a:r>
              <a:rPr lang="en-US" dirty="0">
                <a:solidFill>
                  <a:prstClr val="black"/>
                </a:solidFill>
              </a:rPr>
              <a:t>in the plant tissue. </a:t>
            </a:r>
            <a:br>
              <a:rPr lang="en-US" dirty="0">
                <a:solidFill>
                  <a:prstClr val="black"/>
                </a:solidFill>
              </a:rPr>
            </a:br>
            <a:r>
              <a:rPr lang="en-US" dirty="0">
                <a:solidFill>
                  <a:prstClr val="black"/>
                </a:solidFill>
              </a:rPr>
              <a:t>Cas9 will bind the gRNA and cleave where the gRNA binds DNA</a:t>
            </a:r>
          </a:p>
          <a:p>
            <a:pPr marL="342900" indent="-342900">
              <a:buFontTx/>
              <a:buAutoNum type="arabicPeriod"/>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grpSp>
        <p:nvGrpSpPr>
          <p:cNvPr id="31" name="Group 30">
            <a:extLst>
              <a:ext uri="{FF2B5EF4-FFF2-40B4-BE49-F238E27FC236}">
                <a16:creationId xmlns:a16="http://schemas.microsoft.com/office/drawing/2014/main" id="{B2F78F6D-8463-457F-875C-9D1DA4DCC326}"/>
              </a:ext>
            </a:extLst>
          </p:cNvPr>
          <p:cNvGrpSpPr/>
          <p:nvPr/>
        </p:nvGrpSpPr>
        <p:grpSpPr>
          <a:xfrm>
            <a:off x="-47527" y="903851"/>
            <a:ext cx="5324653" cy="3306620"/>
            <a:chOff x="309532" y="1459948"/>
            <a:chExt cx="6223472" cy="4000213"/>
          </a:xfrm>
        </p:grpSpPr>
        <p:pic>
          <p:nvPicPr>
            <p:cNvPr id="11266" name="Picture 2" descr="https://www.jax.org/-/media/jaxweb/images/news-and-insights/blog/graphics/992x558/2-1-029-2.png?h=558&amp;w=992&amp;hash=326D6849D4E93268C90E9C21DF69EB5178BF8389&amp;la=en">
              <a:extLst>
                <a:ext uri="{FF2B5EF4-FFF2-40B4-BE49-F238E27FC236}">
                  <a16:creationId xmlns:a16="http://schemas.microsoft.com/office/drawing/2014/main" id="{3B63B372-E116-4E15-A27F-FD0AD4D5C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04" r="29289" b="15444"/>
            <a:stretch/>
          </p:blipFill>
          <p:spPr bwMode="auto">
            <a:xfrm>
              <a:off x="309532" y="1516122"/>
              <a:ext cx="6223472" cy="3487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7421BA-AFD5-4F72-9092-F14FD1894C7B}"/>
                </a:ext>
              </a:extLst>
            </p:cNvPr>
            <p:cNvSpPr txBox="1"/>
            <p:nvPr/>
          </p:nvSpPr>
          <p:spPr>
            <a:xfrm>
              <a:off x="4069890" y="1459948"/>
              <a:ext cx="1781040" cy="446803"/>
            </a:xfrm>
            <a:prstGeom prst="rect">
              <a:avLst/>
            </a:prstGeom>
            <a:solidFill>
              <a:srgbClr val="80C2E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Cas9 DNase</a:t>
              </a:r>
            </a:p>
          </p:txBody>
        </p:sp>
        <p:sp>
          <p:nvSpPr>
            <p:cNvPr id="2" name="Rectangle 1">
              <a:extLst>
                <a:ext uri="{FF2B5EF4-FFF2-40B4-BE49-F238E27FC236}">
                  <a16:creationId xmlns:a16="http://schemas.microsoft.com/office/drawing/2014/main" id="{5BF3800E-0A29-46DC-9D9C-402EE39265E0}"/>
                </a:ext>
              </a:extLst>
            </p:cNvPr>
            <p:cNvSpPr/>
            <p:nvPr/>
          </p:nvSpPr>
          <p:spPr>
            <a:xfrm>
              <a:off x="1553379" y="3479879"/>
              <a:ext cx="892366" cy="198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4" name="Rectangle 3">
            <a:extLst>
              <a:ext uri="{FF2B5EF4-FFF2-40B4-BE49-F238E27FC236}">
                <a16:creationId xmlns:a16="http://schemas.microsoft.com/office/drawing/2014/main" id="{8199FF87-9094-4627-8327-1A8F914FF429}"/>
              </a:ext>
            </a:extLst>
          </p:cNvPr>
          <p:cNvSpPr/>
          <p:nvPr/>
        </p:nvSpPr>
        <p:spPr>
          <a:xfrm>
            <a:off x="3630568" y="3123706"/>
            <a:ext cx="1522003" cy="30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EA21A6-E50E-487D-9442-EA17E5325853}"/>
              </a:ext>
            </a:extLst>
          </p:cNvPr>
          <p:cNvSpPr/>
          <p:nvPr/>
        </p:nvSpPr>
        <p:spPr>
          <a:xfrm>
            <a:off x="4061201" y="2418586"/>
            <a:ext cx="2034799" cy="305294"/>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5" name="TextBox 44">
            <a:extLst>
              <a:ext uri="{FF2B5EF4-FFF2-40B4-BE49-F238E27FC236}">
                <a16:creationId xmlns:a16="http://schemas.microsoft.com/office/drawing/2014/main" id="{4B34A4D7-DD29-475C-BCD3-06314C930F2E}"/>
              </a:ext>
            </a:extLst>
          </p:cNvPr>
          <p:cNvSpPr txBox="1"/>
          <p:nvPr/>
        </p:nvSpPr>
        <p:spPr>
          <a:xfrm>
            <a:off x="5195497" y="2390754"/>
            <a:ext cx="835512" cy="305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=NGG*</a:t>
            </a:r>
          </a:p>
        </p:txBody>
      </p:sp>
      <p:sp>
        <p:nvSpPr>
          <p:cNvPr id="15" name="TextBox 14">
            <a:extLst>
              <a:ext uri="{FF2B5EF4-FFF2-40B4-BE49-F238E27FC236}">
                <a16:creationId xmlns:a16="http://schemas.microsoft.com/office/drawing/2014/main" id="{B74ADDE1-7D76-49B8-93D3-02C91E1997BD}"/>
              </a:ext>
            </a:extLst>
          </p:cNvPr>
          <p:cNvSpPr txBox="1"/>
          <p:nvPr/>
        </p:nvSpPr>
        <p:spPr>
          <a:xfrm>
            <a:off x="3643858" y="3109858"/>
            <a:ext cx="1462998" cy="5342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86CB"/>
                </a:solidFill>
                <a:effectLst/>
                <a:uLnTx/>
                <a:uFillTx/>
                <a:latin typeface="Avenir Next LT Pro"/>
                <a:ea typeface="+mn-ea"/>
                <a:cs typeface="+mn-cs"/>
              </a:rPr>
              <a:t>Guide 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86CB"/>
                </a:solidFill>
                <a:effectLst/>
                <a:uLnTx/>
                <a:uFillTx/>
                <a:latin typeface="Avenir Next LT Pro"/>
                <a:ea typeface="+mn-ea"/>
                <a:cs typeface="+mn-cs"/>
              </a:rPr>
              <a:t>(gRNA)</a:t>
            </a:r>
          </a:p>
        </p:txBody>
      </p:sp>
      <p:pic>
        <p:nvPicPr>
          <p:cNvPr id="32770" name="Picture 2" descr="Agrobacterium - Innovative Genomics Institute (IGI)">
            <a:extLst>
              <a:ext uri="{FF2B5EF4-FFF2-40B4-BE49-F238E27FC236}">
                <a16:creationId xmlns:a16="http://schemas.microsoft.com/office/drawing/2014/main" id="{DC2BA647-76AD-42D2-BEC8-71D096D9B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6" y="4411049"/>
            <a:ext cx="2753532" cy="22904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58BA96C-224C-43EF-BBD5-282940BBDD6F}"/>
              </a:ext>
            </a:extLst>
          </p:cNvPr>
          <p:cNvSpPr/>
          <p:nvPr/>
        </p:nvSpPr>
        <p:spPr>
          <a:xfrm>
            <a:off x="88989" y="3934394"/>
            <a:ext cx="1855380" cy="369332"/>
          </a:xfrm>
          <a:prstGeom prst="rect">
            <a:avLst/>
          </a:prstGeom>
        </p:spPr>
        <p:txBody>
          <a:bodyPr wrap="none">
            <a:spAutoFit/>
          </a:bodyPr>
          <a:lstStyle/>
          <a:p>
            <a:r>
              <a:rPr lang="en-US" b="1" i="1" dirty="0">
                <a:solidFill>
                  <a:srgbClr val="5A5AFF"/>
                </a:solidFill>
              </a:rPr>
              <a:t>Agrobacterium</a:t>
            </a:r>
            <a:endParaRPr lang="en-US" dirty="0"/>
          </a:p>
        </p:txBody>
      </p:sp>
      <p:cxnSp>
        <p:nvCxnSpPr>
          <p:cNvPr id="17" name="Straight Connector 16">
            <a:extLst>
              <a:ext uri="{FF2B5EF4-FFF2-40B4-BE49-F238E27FC236}">
                <a16:creationId xmlns:a16="http://schemas.microsoft.com/office/drawing/2014/main" id="{1C079412-0E64-4D7A-BFDE-A753E721A00B}"/>
              </a:ext>
            </a:extLst>
          </p:cNvPr>
          <p:cNvCxnSpPr>
            <a:cxnSpLocks/>
          </p:cNvCxnSpPr>
          <p:nvPr/>
        </p:nvCxnSpPr>
        <p:spPr>
          <a:xfrm>
            <a:off x="2947800" y="5212859"/>
            <a:ext cx="471430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row: Pentagon 17">
            <a:extLst>
              <a:ext uri="{FF2B5EF4-FFF2-40B4-BE49-F238E27FC236}">
                <a16:creationId xmlns:a16="http://schemas.microsoft.com/office/drawing/2014/main" id="{B7629B5B-4D1D-4D66-8A26-75901182C893}"/>
              </a:ext>
            </a:extLst>
          </p:cNvPr>
          <p:cNvSpPr/>
          <p:nvPr/>
        </p:nvSpPr>
        <p:spPr>
          <a:xfrm>
            <a:off x="4080211" y="4944412"/>
            <a:ext cx="1183978" cy="503339"/>
          </a:xfrm>
          <a:prstGeom prst="homePlate">
            <a:avLst/>
          </a:prstGeom>
          <a:solidFill>
            <a:srgbClr val="80C2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venir Next LT Pro"/>
                <a:ea typeface="+mn-ea"/>
                <a:cs typeface="+mn-cs"/>
              </a:rPr>
              <a:t>cas9</a:t>
            </a:r>
          </a:p>
        </p:txBody>
      </p:sp>
      <p:cxnSp>
        <p:nvCxnSpPr>
          <p:cNvPr id="19" name="Straight Connector 18">
            <a:extLst>
              <a:ext uri="{FF2B5EF4-FFF2-40B4-BE49-F238E27FC236}">
                <a16:creationId xmlns:a16="http://schemas.microsoft.com/office/drawing/2014/main" id="{AB42EF8F-2446-4A80-8E1F-D3F38DB12192}"/>
              </a:ext>
            </a:extLst>
          </p:cNvPr>
          <p:cNvCxnSpPr>
            <a:cxnSpLocks/>
          </p:cNvCxnSpPr>
          <p:nvPr/>
        </p:nvCxnSpPr>
        <p:spPr>
          <a:xfrm flipV="1">
            <a:off x="3485990" y="4682955"/>
            <a:ext cx="0" cy="513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8400C8-9866-46CE-AB53-6D7C4300B5A8}"/>
              </a:ext>
            </a:extLst>
          </p:cNvPr>
          <p:cNvCxnSpPr>
            <a:cxnSpLocks/>
          </p:cNvCxnSpPr>
          <p:nvPr/>
        </p:nvCxnSpPr>
        <p:spPr>
          <a:xfrm flipH="1">
            <a:off x="3469212" y="4691344"/>
            <a:ext cx="322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C101E-80E2-471E-94B4-5391092A0404}"/>
              </a:ext>
            </a:extLst>
          </p:cNvPr>
          <p:cNvCxnSpPr>
            <a:cxnSpLocks/>
          </p:cNvCxnSpPr>
          <p:nvPr/>
        </p:nvCxnSpPr>
        <p:spPr>
          <a:xfrm flipH="1" flipV="1">
            <a:off x="3661706" y="4594681"/>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0BF831-D97F-4692-8EE9-1761ACB51720}"/>
              </a:ext>
            </a:extLst>
          </p:cNvPr>
          <p:cNvCxnSpPr>
            <a:cxnSpLocks/>
          </p:cNvCxnSpPr>
          <p:nvPr/>
        </p:nvCxnSpPr>
        <p:spPr>
          <a:xfrm rot="16200000" flipH="1" flipV="1">
            <a:off x="3676556" y="4693687"/>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7320C32-8107-4091-955E-E8529F0AC415}"/>
              </a:ext>
            </a:extLst>
          </p:cNvPr>
          <p:cNvSpPr txBox="1"/>
          <p:nvPr/>
        </p:nvSpPr>
        <p:spPr>
          <a:xfrm>
            <a:off x="2877223" y="5165352"/>
            <a:ext cx="11839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promoter</a:t>
            </a:r>
          </a:p>
        </p:txBody>
      </p:sp>
      <p:cxnSp>
        <p:nvCxnSpPr>
          <p:cNvPr id="24" name="Straight Connector 23">
            <a:extLst>
              <a:ext uri="{FF2B5EF4-FFF2-40B4-BE49-F238E27FC236}">
                <a16:creationId xmlns:a16="http://schemas.microsoft.com/office/drawing/2014/main" id="{86E6EA4C-F00D-4EF3-91E5-4C699DD4A52A}"/>
              </a:ext>
            </a:extLst>
          </p:cNvPr>
          <p:cNvCxnSpPr>
            <a:cxnSpLocks/>
          </p:cNvCxnSpPr>
          <p:nvPr/>
        </p:nvCxnSpPr>
        <p:spPr>
          <a:xfrm flipV="1">
            <a:off x="5734493" y="4699733"/>
            <a:ext cx="0" cy="513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267509-1C29-42E5-9967-92708C46F192}"/>
              </a:ext>
            </a:extLst>
          </p:cNvPr>
          <p:cNvCxnSpPr>
            <a:cxnSpLocks/>
          </p:cNvCxnSpPr>
          <p:nvPr/>
        </p:nvCxnSpPr>
        <p:spPr>
          <a:xfrm flipH="1">
            <a:off x="5717715" y="4708122"/>
            <a:ext cx="322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B96381A-6076-46DA-88E8-F8026720BC16}"/>
              </a:ext>
            </a:extLst>
          </p:cNvPr>
          <p:cNvCxnSpPr>
            <a:cxnSpLocks/>
          </p:cNvCxnSpPr>
          <p:nvPr/>
        </p:nvCxnSpPr>
        <p:spPr>
          <a:xfrm flipH="1" flipV="1">
            <a:off x="5910209" y="4611459"/>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8F5ECE-58BE-4BFA-9B1E-6127180A8FFF}"/>
              </a:ext>
            </a:extLst>
          </p:cNvPr>
          <p:cNvCxnSpPr>
            <a:cxnSpLocks/>
          </p:cNvCxnSpPr>
          <p:nvPr/>
        </p:nvCxnSpPr>
        <p:spPr>
          <a:xfrm rot="16200000" flipH="1" flipV="1">
            <a:off x="5925059" y="4710465"/>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22B5C09-7BD8-4366-B0D7-D72D304EC066}"/>
              </a:ext>
            </a:extLst>
          </p:cNvPr>
          <p:cNvSpPr txBox="1"/>
          <p:nvPr/>
        </p:nvSpPr>
        <p:spPr>
          <a:xfrm>
            <a:off x="5125726" y="5182130"/>
            <a:ext cx="11839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promoter</a:t>
            </a:r>
          </a:p>
        </p:txBody>
      </p:sp>
      <p:sp>
        <p:nvSpPr>
          <p:cNvPr id="29" name="Arrow: Pentagon 28">
            <a:extLst>
              <a:ext uri="{FF2B5EF4-FFF2-40B4-BE49-F238E27FC236}">
                <a16:creationId xmlns:a16="http://schemas.microsoft.com/office/drawing/2014/main" id="{1135AAB1-CEA3-4287-9520-69900625CB43}"/>
              </a:ext>
            </a:extLst>
          </p:cNvPr>
          <p:cNvSpPr/>
          <p:nvPr/>
        </p:nvSpPr>
        <p:spPr>
          <a:xfrm>
            <a:off x="6274305" y="4930460"/>
            <a:ext cx="1183978" cy="503339"/>
          </a:xfrm>
          <a:prstGeom prst="homePlate">
            <a:avLst/>
          </a:prstGeom>
          <a:solidFill>
            <a:srgbClr val="0686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gRNA</a:t>
            </a:r>
          </a:p>
        </p:txBody>
      </p:sp>
      <p:cxnSp>
        <p:nvCxnSpPr>
          <p:cNvPr id="30" name="Straight Connector 29">
            <a:extLst>
              <a:ext uri="{FF2B5EF4-FFF2-40B4-BE49-F238E27FC236}">
                <a16:creationId xmlns:a16="http://schemas.microsoft.com/office/drawing/2014/main" id="{EF5F949F-0AC6-4AF0-87FE-693253BA6EE0}"/>
              </a:ext>
            </a:extLst>
          </p:cNvPr>
          <p:cNvCxnSpPr/>
          <p:nvPr/>
        </p:nvCxnSpPr>
        <p:spPr>
          <a:xfrm>
            <a:off x="3249606" y="5551462"/>
            <a:ext cx="990496" cy="366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1F80DB-38FC-490A-86FA-9BACFC9C6ACF}"/>
              </a:ext>
            </a:extLst>
          </p:cNvPr>
          <p:cNvCxnSpPr>
            <a:cxnSpLocks/>
          </p:cNvCxnSpPr>
          <p:nvPr/>
        </p:nvCxnSpPr>
        <p:spPr>
          <a:xfrm flipH="1">
            <a:off x="6006992" y="5333648"/>
            <a:ext cx="1597798" cy="549144"/>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CC10D22D-AEA2-44ED-983D-B58F877A815A}"/>
              </a:ext>
            </a:extLst>
          </p:cNvPr>
          <p:cNvPicPr>
            <a:picLocks noChangeAspect="1"/>
          </p:cNvPicPr>
          <p:nvPr/>
        </p:nvPicPr>
        <p:blipFill>
          <a:blip r:embed="rId5"/>
          <a:stretch>
            <a:fillRect/>
          </a:stretch>
        </p:blipFill>
        <p:spPr>
          <a:xfrm>
            <a:off x="4377651" y="5682748"/>
            <a:ext cx="1597799" cy="1139466"/>
          </a:xfrm>
          <a:prstGeom prst="rect">
            <a:avLst/>
          </a:prstGeom>
        </p:spPr>
      </p:pic>
    </p:spTree>
    <p:extLst>
      <p:ext uri="{BB962C8B-B14F-4D97-AF65-F5344CB8AC3E}">
        <p14:creationId xmlns:p14="http://schemas.microsoft.com/office/powerpoint/2010/main" val="1545905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58C99A-9411-4839-B4D2-EC72BE41F5C3}"/>
              </a:ext>
            </a:extLst>
          </p:cNvPr>
          <p:cNvSpPr>
            <a:spLocks noGrp="1"/>
          </p:cNvSpPr>
          <p:nvPr>
            <p:ph type="title"/>
          </p:nvPr>
        </p:nvSpPr>
        <p:spPr>
          <a:xfrm>
            <a:off x="766661" y="-121771"/>
            <a:ext cx="10515600" cy="1044224"/>
          </a:xfrm>
        </p:spPr>
        <p:txBody>
          <a:bodyPr>
            <a:noAutofit/>
          </a:bodyPr>
          <a:lstStyle/>
          <a:p>
            <a:r>
              <a:rPr lang="en-US" sz="2400" b="1" dirty="0"/>
              <a:t>CRISPR</a:t>
            </a:r>
            <a:br>
              <a:rPr lang="en-US" sz="2400" b="1" dirty="0"/>
            </a:br>
            <a:r>
              <a:rPr lang="en-US" sz="2400" dirty="0"/>
              <a:t>You can design a gRNA to cleave nearly anywhere in a genome</a:t>
            </a:r>
            <a:endParaRPr lang="en-US" sz="3600" dirty="0"/>
          </a:p>
        </p:txBody>
      </p:sp>
      <p:sp>
        <p:nvSpPr>
          <p:cNvPr id="10" name="TextBox 9">
            <a:extLst>
              <a:ext uri="{FF2B5EF4-FFF2-40B4-BE49-F238E27FC236}">
                <a16:creationId xmlns:a16="http://schemas.microsoft.com/office/drawing/2014/main" id="{76D34E72-C179-41C5-9DD7-C32745F1AD90}"/>
              </a:ext>
            </a:extLst>
          </p:cNvPr>
          <p:cNvSpPr txBox="1"/>
          <p:nvPr/>
        </p:nvSpPr>
        <p:spPr>
          <a:xfrm>
            <a:off x="6847743" y="903851"/>
            <a:ext cx="493793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Identify the </a:t>
            </a:r>
            <a:r>
              <a:rPr kumimoji="0" lang="en-US" sz="1800" i="0" u="none" strike="noStrike" kern="1200" cap="none" spc="0" normalizeH="0" baseline="0" noProof="0" dirty="0">
                <a:ln>
                  <a:noFill/>
                </a:ln>
                <a:solidFill>
                  <a:schemeClr val="bg1">
                    <a:lumMod val="50000"/>
                  </a:schemeClr>
                </a:solidFill>
                <a:effectLst/>
                <a:uLnTx/>
                <a:uFillTx/>
                <a:latin typeface="Avenir Next LT Pro"/>
                <a:ea typeface="+mn-ea"/>
                <a:cs typeface="+mn-cs"/>
              </a:rPr>
              <a:t>target DNA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you want to mutate (e.g. </a:t>
            </a:r>
            <a:r>
              <a:rPr kumimoji="0" lang="en-US" sz="1800" b="0" i="1" u="none" strike="noStrike" kern="1200" cap="none" spc="0" normalizeH="0" baseline="0" noProof="0" dirty="0" err="1">
                <a:ln>
                  <a:noFill/>
                </a:ln>
                <a:solidFill>
                  <a:schemeClr val="bg1">
                    <a:lumMod val="50000"/>
                  </a:schemeClr>
                </a:solidFill>
                <a:effectLst/>
                <a:uLnTx/>
                <a:uFillTx/>
                <a:latin typeface="Avenir Next LT Pro"/>
                <a:ea typeface="+mn-ea"/>
                <a:cs typeface="+mn-cs"/>
              </a:rPr>
              <a:t>eBSV</a:t>
            </a:r>
            <a:r>
              <a:rPr kumimoji="0" lang="en-US" sz="1800" b="0" i="1" u="none" strike="noStrike" kern="1200" cap="none" spc="0" normalizeH="0" baseline="0" noProof="0" dirty="0">
                <a:ln>
                  <a:noFill/>
                </a:ln>
                <a:solidFill>
                  <a:schemeClr val="bg1">
                    <a:lumMod val="50000"/>
                  </a:schemeClr>
                </a:solidFill>
                <a:effectLst/>
                <a:uLnTx/>
                <a:uFillTx/>
                <a:latin typeface="Avenir Next LT Pro"/>
                <a:ea typeface="+mn-ea"/>
                <a:cs typeface="+mn-cs"/>
              </a:rPr>
              <a:t> </a:t>
            </a:r>
            <a:r>
              <a:rPr kumimoji="0" lang="en-US" sz="1800" b="0" i="0" u="none" strike="noStrike" kern="1200" cap="none" spc="0" normalizeH="0" baseline="0" noProof="0" dirty="0">
                <a:ln>
                  <a:noFill/>
                </a:ln>
                <a:solidFill>
                  <a:schemeClr val="bg1">
                    <a:lumMod val="50000"/>
                  </a:schemeClr>
                </a:solidFill>
                <a:effectLst/>
                <a:uLnTx/>
                <a:uFillTx/>
                <a:latin typeface="Avenir Next LT Pro"/>
                <a:ea typeface="+mn-ea"/>
                <a:cs typeface="+mn-cs"/>
              </a:rPr>
              <a:t>gene)</a:t>
            </a:r>
          </a:p>
          <a:p>
            <a:pPr marL="342900" indent="-342900">
              <a:buFontTx/>
              <a:buAutoNum type="arabicPeriod"/>
              <a:defRPr/>
            </a:pPr>
            <a:r>
              <a:rPr lang="en-US" dirty="0">
                <a:solidFill>
                  <a:schemeClr val="bg1">
                    <a:lumMod val="50000"/>
                  </a:schemeClr>
                </a:solidFill>
              </a:rPr>
              <a:t>Find a “PAM” in the gene </a:t>
            </a:r>
            <a:br>
              <a:rPr lang="en-US" dirty="0">
                <a:solidFill>
                  <a:schemeClr val="bg1">
                    <a:lumMod val="50000"/>
                  </a:schemeClr>
                </a:solidFill>
              </a:rPr>
            </a:br>
            <a:r>
              <a:rPr lang="en-US" dirty="0">
                <a:solidFill>
                  <a:schemeClr val="bg1">
                    <a:lumMod val="50000"/>
                  </a:schemeClr>
                </a:solidFill>
              </a:rPr>
              <a:t>i.e. a pair of “GG” dinucleotides</a:t>
            </a:r>
          </a:p>
          <a:p>
            <a:pPr marL="342900" indent="-342900">
              <a:buFontTx/>
              <a:buAutoNum type="arabicPeriod"/>
              <a:defRPr/>
            </a:pPr>
            <a:r>
              <a:rPr lang="en-US" dirty="0">
                <a:solidFill>
                  <a:schemeClr val="bg1">
                    <a:lumMod val="50000"/>
                  </a:schemeClr>
                </a:solidFill>
              </a:rPr>
              <a:t>Design a </a:t>
            </a:r>
            <a:r>
              <a:rPr lang="en-US" dirty="0" err="1">
                <a:solidFill>
                  <a:schemeClr val="bg1">
                    <a:lumMod val="50000"/>
                  </a:schemeClr>
                </a:solidFill>
              </a:rPr>
              <a:t>guideRNA</a:t>
            </a:r>
            <a:r>
              <a:rPr lang="en-US" dirty="0">
                <a:solidFill>
                  <a:schemeClr val="bg1">
                    <a:lumMod val="50000"/>
                  </a:schemeClr>
                </a:solidFill>
              </a:rPr>
              <a:t> (gRNA) that </a:t>
            </a:r>
            <a:r>
              <a:rPr lang="en-US" dirty="0" err="1">
                <a:solidFill>
                  <a:schemeClr val="bg1">
                    <a:lumMod val="50000"/>
                  </a:schemeClr>
                </a:solidFill>
              </a:rPr>
              <a:t>basepairs</a:t>
            </a:r>
            <a:r>
              <a:rPr lang="en-US" dirty="0">
                <a:solidFill>
                  <a:schemeClr val="bg1">
                    <a:lumMod val="50000"/>
                  </a:schemeClr>
                </a:solidFill>
              </a:rPr>
              <a:t> next to the PAM. </a:t>
            </a:r>
          </a:p>
          <a:p>
            <a:pPr marL="342900" indent="-342900">
              <a:buFontTx/>
              <a:buAutoNum type="arabicPeriod"/>
              <a:defRPr/>
            </a:pPr>
            <a:r>
              <a:rPr lang="en-US" dirty="0">
                <a:solidFill>
                  <a:schemeClr val="bg1">
                    <a:lumMod val="50000"/>
                  </a:schemeClr>
                </a:solidFill>
              </a:rPr>
              <a:t>Use </a:t>
            </a:r>
            <a:r>
              <a:rPr lang="en-US" i="1" dirty="0">
                <a:solidFill>
                  <a:schemeClr val="bg1">
                    <a:lumMod val="50000"/>
                  </a:schemeClr>
                </a:solidFill>
              </a:rPr>
              <a:t>Agrobacterium</a:t>
            </a:r>
            <a:r>
              <a:rPr lang="en-US" dirty="0">
                <a:solidFill>
                  <a:schemeClr val="bg1">
                    <a:lumMod val="50000"/>
                  </a:schemeClr>
                </a:solidFill>
              </a:rPr>
              <a:t> to transiently express the gRNA and </a:t>
            </a:r>
            <a:r>
              <a:rPr lang="en-US" i="1" dirty="0">
                <a:solidFill>
                  <a:schemeClr val="bg1">
                    <a:lumMod val="50000"/>
                  </a:schemeClr>
                </a:solidFill>
              </a:rPr>
              <a:t>cas9</a:t>
            </a:r>
            <a:r>
              <a:rPr lang="en-US" dirty="0">
                <a:solidFill>
                  <a:schemeClr val="bg1">
                    <a:lumMod val="50000"/>
                  </a:schemeClr>
                </a:solidFill>
              </a:rPr>
              <a:t> gene in the plant tissue. </a:t>
            </a:r>
            <a:br>
              <a:rPr lang="en-US" dirty="0">
                <a:solidFill>
                  <a:schemeClr val="bg1">
                    <a:lumMod val="50000"/>
                  </a:schemeClr>
                </a:solidFill>
              </a:rPr>
            </a:br>
            <a:r>
              <a:rPr lang="en-US" dirty="0">
                <a:solidFill>
                  <a:schemeClr val="bg1">
                    <a:lumMod val="50000"/>
                  </a:schemeClr>
                </a:solidFill>
              </a:rPr>
              <a:t>Cas9 will bind the gRNA and cleave where the gRNA binds DNA</a:t>
            </a:r>
          </a:p>
          <a:p>
            <a:pPr marL="342900" indent="-342900">
              <a:buFontTx/>
              <a:buAutoNum type="arabicPeriod"/>
              <a:defRPr/>
            </a:pPr>
            <a:r>
              <a:rPr lang="en-US" b="1" dirty="0">
                <a:solidFill>
                  <a:prstClr val="black"/>
                </a:solidFill>
              </a:rPr>
              <a:t>Regenerate plants. </a:t>
            </a:r>
            <a:r>
              <a:rPr lang="en-US" dirty="0">
                <a:solidFill>
                  <a:prstClr val="black"/>
                </a:solidFill>
              </a:rPr>
              <a:t>Screen for desired mutation &amp; lack of </a:t>
            </a:r>
            <a:r>
              <a:rPr lang="en-US" i="1" dirty="0">
                <a:solidFill>
                  <a:prstClr val="black"/>
                </a:solidFill>
              </a:rPr>
              <a:t>cas9 </a:t>
            </a:r>
            <a:r>
              <a:rPr lang="en-US" dirty="0">
                <a:solidFill>
                  <a:prstClr val="black"/>
                </a:solidFill>
              </a:rPr>
              <a:t>gene. </a:t>
            </a:r>
          </a:p>
          <a:p>
            <a:pPr marL="342900" indent="-342900">
              <a:buFontTx/>
              <a:buAutoNum type="arabicPeriod"/>
              <a:defRPr/>
            </a:pPr>
            <a:endParaRPr lang="en-US" dirty="0">
              <a:solidFill>
                <a:prstClr val="black"/>
              </a:solidFill>
            </a:endParaRPr>
          </a:p>
          <a:p>
            <a:pPr marL="342900" indent="-342900">
              <a:buFontTx/>
              <a:buAutoNum type="arabicPeriod"/>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grpSp>
        <p:nvGrpSpPr>
          <p:cNvPr id="31" name="Group 30">
            <a:extLst>
              <a:ext uri="{FF2B5EF4-FFF2-40B4-BE49-F238E27FC236}">
                <a16:creationId xmlns:a16="http://schemas.microsoft.com/office/drawing/2014/main" id="{B2F78F6D-8463-457F-875C-9D1DA4DCC326}"/>
              </a:ext>
            </a:extLst>
          </p:cNvPr>
          <p:cNvGrpSpPr/>
          <p:nvPr/>
        </p:nvGrpSpPr>
        <p:grpSpPr>
          <a:xfrm>
            <a:off x="-47527" y="903851"/>
            <a:ext cx="5324653" cy="3306620"/>
            <a:chOff x="309532" y="1459948"/>
            <a:chExt cx="6223472" cy="4000213"/>
          </a:xfrm>
        </p:grpSpPr>
        <p:pic>
          <p:nvPicPr>
            <p:cNvPr id="11266" name="Picture 2" descr="https://www.jax.org/-/media/jaxweb/images/news-and-insights/blog/graphics/992x558/2-1-029-2.png?h=558&amp;w=992&amp;hash=326D6849D4E93268C90E9C21DF69EB5178BF8389&amp;la=en">
              <a:extLst>
                <a:ext uri="{FF2B5EF4-FFF2-40B4-BE49-F238E27FC236}">
                  <a16:creationId xmlns:a16="http://schemas.microsoft.com/office/drawing/2014/main" id="{3B63B372-E116-4E15-A27F-FD0AD4D5C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04" r="29289" b="15444"/>
            <a:stretch/>
          </p:blipFill>
          <p:spPr bwMode="auto">
            <a:xfrm>
              <a:off x="309532" y="1516122"/>
              <a:ext cx="6223472" cy="3487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7421BA-AFD5-4F72-9092-F14FD1894C7B}"/>
                </a:ext>
              </a:extLst>
            </p:cNvPr>
            <p:cNvSpPr txBox="1"/>
            <p:nvPr/>
          </p:nvSpPr>
          <p:spPr>
            <a:xfrm>
              <a:off x="4069890" y="1459948"/>
              <a:ext cx="1781040" cy="446803"/>
            </a:xfrm>
            <a:prstGeom prst="rect">
              <a:avLst/>
            </a:prstGeom>
            <a:solidFill>
              <a:srgbClr val="80C2E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Cas9 DNase</a:t>
              </a:r>
            </a:p>
          </p:txBody>
        </p:sp>
        <p:sp>
          <p:nvSpPr>
            <p:cNvPr id="2" name="Rectangle 1">
              <a:extLst>
                <a:ext uri="{FF2B5EF4-FFF2-40B4-BE49-F238E27FC236}">
                  <a16:creationId xmlns:a16="http://schemas.microsoft.com/office/drawing/2014/main" id="{5BF3800E-0A29-46DC-9D9C-402EE39265E0}"/>
                </a:ext>
              </a:extLst>
            </p:cNvPr>
            <p:cNvSpPr/>
            <p:nvPr/>
          </p:nvSpPr>
          <p:spPr>
            <a:xfrm>
              <a:off x="1553379" y="3479879"/>
              <a:ext cx="892366" cy="198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4" name="Rectangle 3">
            <a:extLst>
              <a:ext uri="{FF2B5EF4-FFF2-40B4-BE49-F238E27FC236}">
                <a16:creationId xmlns:a16="http://schemas.microsoft.com/office/drawing/2014/main" id="{8199FF87-9094-4627-8327-1A8F914FF429}"/>
              </a:ext>
            </a:extLst>
          </p:cNvPr>
          <p:cNvSpPr/>
          <p:nvPr/>
        </p:nvSpPr>
        <p:spPr>
          <a:xfrm>
            <a:off x="3630568" y="3123706"/>
            <a:ext cx="1522003" cy="30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EA21A6-E50E-487D-9442-EA17E5325853}"/>
              </a:ext>
            </a:extLst>
          </p:cNvPr>
          <p:cNvSpPr/>
          <p:nvPr/>
        </p:nvSpPr>
        <p:spPr>
          <a:xfrm>
            <a:off x="4061201" y="2418586"/>
            <a:ext cx="2034799" cy="305294"/>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5" name="TextBox 44">
            <a:extLst>
              <a:ext uri="{FF2B5EF4-FFF2-40B4-BE49-F238E27FC236}">
                <a16:creationId xmlns:a16="http://schemas.microsoft.com/office/drawing/2014/main" id="{4B34A4D7-DD29-475C-BCD3-06314C930F2E}"/>
              </a:ext>
            </a:extLst>
          </p:cNvPr>
          <p:cNvSpPr txBox="1"/>
          <p:nvPr/>
        </p:nvSpPr>
        <p:spPr>
          <a:xfrm>
            <a:off x="5195497" y="2390754"/>
            <a:ext cx="835512" cy="30529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=NGG*</a:t>
            </a:r>
          </a:p>
        </p:txBody>
      </p:sp>
      <p:sp>
        <p:nvSpPr>
          <p:cNvPr id="15" name="TextBox 14">
            <a:extLst>
              <a:ext uri="{FF2B5EF4-FFF2-40B4-BE49-F238E27FC236}">
                <a16:creationId xmlns:a16="http://schemas.microsoft.com/office/drawing/2014/main" id="{B74ADDE1-7D76-49B8-93D3-02C91E1997BD}"/>
              </a:ext>
            </a:extLst>
          </p:cNvPr>
          <p:cNvSpPr txBox="1"/>
          <p:nvPr/>
        </p:nvSpPr>
        <p:spPr>
          <a:xfrm>
            <a:off x="3643858" y="3109858"/>
            <a:ext cx="1462998" cy="5342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86CB"/>
                </a:solidFill>
                <a:effectLst/>
                <a:uLnTx/>
                <a:uFillTx/>
                <a:latin typeface="Avenir Next LT Pro"/>
                <a:ea typeface="+mn-ea"/>
                <a:cs typeface="+mn-cs"/>
              </a:rPr>
              <a:t>Guide RNA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86CB"/>
                </a:solidFill>
                <a:effectLst/>
                <a:uLnTx/>
                <a:uFillTx/>
                <a:latin typeface="Avenir Next LT Pro"/>
                <a:ea typeface="+mn-ea"/>
                <a:cs typeface="+mn-cs"/>
              </a:rPr>
              <a:t>(gRNA)</a:t>
            </a:r>
          </a:p>
        </p:txBody>
      </p:sp>
      <p:pic>
        <p:nvPicPr>
          <p:cNvPr id="32770" name="Picture 2" descr="Agrobacterium - Innovative Genomics Institute (IGI)">
            <a:extLst>
              <a:ext uri="{FF2B5EF4-FFF2-40B4-BE49-F238E27FC236}">
                <a16:creationId xmlns:a16="http://schemas.microsoft.com/office/drawing/2014/main" id="{DC2BA647-76AD-42D2-BEC8-71D096D9B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6" y="4411049"/>
            <a:ext cx="2753532" cy="22904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58BA96C-224C-43EF-BBD5-282940BBDD6F}"/>
              </a:ext>
            </a:extLst>
          </p:cNvPr>
          <p:cNvSpPr/>
          <p:nvPr/>
        </p:nvSpPr>
        <p:spPr>
          <a:xfrm>
            <a:off x="88989" y="3934394"/>
            <a:ext cx="1855380" cy="369332"/>
          </a:xfrm>
          <a:prstGeom prst="rect">
            <a:avLst/>
          </a:prstGeom>
        </p:spPr>
        <p:txBody>
          <a:bodyPr wrap="none">
            <a:spAutoFit/>
          </a:bodyPr>
          <a:lstStyle/>
          <a:p>
            <a:r>
              <a:rPr lang="en-US" b="1" i="1" dirty="0">
                <a:solidFill>
                  <a:srgbClr val="5A5AFF"/>
                </a:solidFill>
              </a:rPr>
              <a:t>Agrobacterium</a:t>
            </a:r>
            <a:endParaRPr lang="en-US" dirty="0"/>
          </a:p>
        </p:txBody>
      </p:sp>
      <p:cxnSp>
        <p:nvCxnSpPr>
          <p:cNvPr id="17" name="Straight Connector 16">
            <a:extLst>
              <a:ext uri="{FF2B5EF4-FFF2-40B4-BE49-F238E27FC236}">
                <a16:creationId xmlns:a16="http://schemas.microsoft.com/office/drawing/2014/main" id="{1C079412-0E64-4D7A-BFDE-A753E721A00B}"/>
              </a:ext>
            </a:extLst>
          </p:cNvPr>
          <p:cNvCxnSpPr>
            <a:cxnSpLocks/>
          </p:cNvCxnSpPr>
          <p:nvPr/>
        </p:nvCxnSpPr>
        <p:spPr>
          <a:xfrm>
            <a:off x="2947800" y="5212859"/>
            <a:ext cx="471430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row: Pentagon 17">
            <a:extLst>
              <a:ext uri="{FF2B5EF4-FFF2-40B4-BE49-F238E27FC236}">
                <a16:creationId xmlns:a16="http://schemas.microsoft.com/office/drawing/2014/main" id="{B7629B5B-4D1D-4D66-8A26-75901182C893}"/>
              </a:ext>
            </a:extLst>
          </p:cNvPr>
          <p:cNvSpPr/>
          <p:nvPr/>
        </p:nvSpPr>
        <p:spPr>
          <a:xfrm>
            <a:off x="4080211" y="4944412"/>
            <a:ext cx="1183978" cy="503339"/>
          </a:xfrm>
          <a:prstGeom prst="homePlate">
            <a:avLst/>
          </a:prstGeom>
          <a:solidFill>
            <a:srgbClr val="80C2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venir Next LT Pro"/>
                <a:ea typeface="+mn-ea"/>
                <a:cs typeface="+mn-cs"/>
              </a:rPr>
              <a:t>cas9</a:t>
            </a:r>
          </a:p>
        </p:txBody>
      </p:sp>
      <p:cxnSp>
        <p:nvCxnSpPr>
          <p:cNvPr id="19" name="Straight Connector 18">
            <a:extLst>
              <a:ext uri="{FF2B5EF4-FFF2-40B4-BE49-F238E27FC236}">
                <a16:creationId xmlns:a16="http://schemas.microsoft.com/office/drawing/2014/main" id="{AB42EF8F-2446-4A80-8E1F-D3F38DB12192}"/>
              </a:ext>
            </a:extLst>
          </p:cNvPr>
          <p:cNvCxnSpPr>
            <a:cxnSpLocks/>
          </p:cNvCxnSpPr>
          <p:nvPr/>
        </p:nvCxnSpPr>
        <p:spPr>
          <a:xfrm flipV="1">
            <a:off x="3485990" y="4682955"/>
            <a:ext cx="0" cy="513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8400C8-9866-46CE-AB53-6D7C4300B5A8}"/>
              </a:ext>
            </a:extLst>
          </p:cNvPr>
          <p:cNvCxnSpPr>
            <a:cxnSpLocks/>
          </p:cNvCxnSpPr>
          <p:nvPr/>
        </p:nvCxnSpPr>
        <p:spPr>
          <a:xfrm flipH="1">
            <a:off x="3469212" y="4691344"/>
            <a:ext cx="322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C101E-80E2-471E-94B4-5391092A0404}"/>
              </a:ext>
            </a:extLst>
          </p:cNvPr>
          <p:cNvCxnSpPr>
            <a:cxnSpLocks/>
          </p:cNvCxnSpPr>
          <p:nvPr/>
        </p:nvCxnSpPr>
        <p:spPr>
          <a:xfrm flipH="1" flipV="1">
            <a:off x="3661706" y="4594681"/>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0BF831-D97F-4692-8EE9-1761ACB51720}"/>
              </a:ext>
            </a:extLst>
          </p:cNvPr>
          <p:cNvCxnSpPr>
            <a:cxnSpLocks/>
          </p:cNvCxnSpPr>
          <p:nvPr/>
        </p:nvCxnSpPr>
        <p:spPr>
          <a:xfrm rot="16200000" flipH="1" flipV="1">
            <a:off x="3676556" y="4693687"/>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7320C32-8107-4091-955E-E8529F0AC415}"/>
              </a:ext>
            </a:extLst>
          </p:cNvPr>
          <p:cNvSpPr txBox="1"/>
          <p:nvPr/>
        </p:nvSpPr>
        <p:spPr>
          <a:xfrm>
            <a:off x="2877223" y="5165352"/>
            <a:ext cx="11839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promoter</a:t>
            </a:r>
          </a:p>
        </p:txBody>
      </p:sp>
      <p:cxnSp>
        <p:nvCxnSpPr>
          <p:cNvPr id="24" name="Straight Connector 23">
            <a:extLst>
              <a:ext uri="{FF2B5EF4-FFF2-40B4-BE49-F238E27FC236}">
                <a16:creationId xmlns:a16="http://schemas.microsoft.com/office/drawing/2014/main" id="{86E6EA4C-F00D-4EF3-91E5-4C699DD4A52A}"/>
              </a:ext>
            </a:extLst>
          </p:cNvPr>
          <p:cNvCxnSpPr>
            <a:cxnSpLocks/>
          </p:cNvCxnSpPr>
          <p:nvPr/>
        </p:nvCxnSpPr>
        <p:spPr>
          <a:xfrm flipV="1">
            <a:off x="5734493" y="4699733"/>
            <a:ext cx="0" cy="513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267509-1C29-42E5-9967-92708C46F192}"/>
              </a:ext>
            </a:extLst>
          </p:cNvPr>
          <p:cNvCxnSpPr>
            <a:cxnSpLocks/>
          </p:cNvCxnSpPr>
          <p:nvPr/>
        </p:nvCxnSpPr>
        <p:spPr>
          <a:xfrm flipH="1">
            <a:off x="5717715" y="4708122"/>
            <a:ext cx="322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B96381A-6076-46DA-88E8-F8026720BC16}"/>
              </a:ext>
            </a:extLst>
          </p:cNvPr>
          <p:cNvCxnSpPr>
            <a:cxnSpLocks/>
          </p:cNvCxnSpPr>
          <p:nvPr/>
        </p:nvCxnSpPr>
        <p:spPr>
          <a:xfrm flipH="1" flipV="1">
            <a:off x="5910209" y="4611459"/>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8F5ECE-58BE-4BFA-9B1E-6127180A8FFF}"/>
              </a:ext>
            </a:extLst>
          </p:cNvPr>
          <p:cNvCxnSpPr>
            <a:cxnSpLocks/>
          </p:cNvCxnSpPr>
          <p:nvPr/>
        </p:nvCxnSpPr>
        <p:spPr>
          <a:xfrm rot="16200000" flipH="1" flipV="1">
            <a:off x="5925059" y="4710465"/>
            <a:ext cx="130483" cy="100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22B5C09-7BD8-4366-B0D7-D72D304EC066}"/>
              </a:ext>
            </a:extLst>
          </p:cNvPr>
          <p:cNvSpPr txBox="1"/>
          <p:nvPr/>
        </p:nvSpPr>
        <p:spPr>
          <a:xfrm>
            <a:off x="5125726" y="5182130"/>
            <a:ext cx="11839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promoter</a:t>
            </a:r>
          </a:p>
        </p:txBody>
      </p:sp>
      <p:sp>
        <p:nvSpPr>
          <p:cNvPr id="29" name="Arrow: Pentagon 28">
            <a:extLst>
              <a:ext uri="{FF2B5EF4-FFF2-40B4-BE49-F238E27FC236}">
                <a16:creationId xmlns:a16="http://schemas.microsoft.com/office/drawing/2014/main" id="{1135AAB1-CEA3-4287-9520-69900625CB43}"/>
              </a:ext>
            </a:extLst>
          </p:cNvPr>
          <p:cNvSpPr/>
          <p:nvPr/>
        </p:nvSpPr>
        <p:spPr>
          <a:xfrm>
            <a:off x="6274305" y="4930460"/>
            <a:ext cx="1183978" cy="503339"/>
          </a:xfrm>
          <a:prstGeom prst="homePlate">
            <a:avLst/>
          </a:prstGeom>
          <a:solidFill>
            <a:srgbClr val="0686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gRNA</a:t>
            </a:r>
          </a:p>
        </p:txBody>
      </p:sp>
      <p:cxnSp>
        <p:nvCxnSpPr>
          <p:cNvPr id="30" name="Straight Connector 29">
            <a:extLst>
              <a:ext uri="{FF2B5EF4-FFF2-40B4-BE49-F238E27FC236}">
                <a16:creationId xmlns:a16="http://schemas.microsoft.com/office/drawing/2014/main" id="{EF5F949F-0AC6-4AF0-87FE-693253BA6EE0}"/>
              </a:ext>
            </a:extLst>
          </p:cNvPr>
          <p:cNvCxnSpPr/>
          <p:nvPr/>
        </p:nvCxnSpPr>
        <p:spPr>
          <a:xfrm>
            <a:off x="3249606" y="5551462"/>
            <a:ext cx="990496" cy="366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1F80DB-38FC-490A-86FA-9BACFC9C6ACF}"/>
              </a:ext>
            </a:extLst>
          </p:cNvPr>
          <p:cNvCxnSpPr>
            <a:cxnSpLocks/>
          </p:cNvCxnSpPr>
          <p:nvPr/>
        </p:nvCxnSpPr>
        <p:spPr>
          <a:xfrm flipH="1">
            <a:off x="6006992" y="5333648"/>
            <a:ext cx="1597798" cy="549144"/>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CC10D22D-AEA2-44ED-983D-B58F877A815A}"/>
              </a:ext>
            </a:extLst>
          </p:cNvPr>
          <p:cNvPicPr>
            <a:picLocks noChangeAspect="1"/>
          </p:cNvPicPr>
          <p:nvPr/>
        </p:nvPicPr>
        <p:blipFill>
          <a:blip r:embed="rId5"/>
          <a:stretch>
            <a:fillRect/>
          </a:stretch>
        </p:blipFill>
        <p:spPr>
          <a:xfrm>
            <a:off x="4377651" y="5682748"/>
            <a:ext cx="1597799" cy="1139466"/>
          </a:xfrm>
          <a:prstGeom prst="rect">
            <a:avLst/>
          </a:prstGeom>
        </p:spPr>
      </p:pic>
    </p:spTree>
    <p:extLst>
      <p:ext uri="{BB962C8B-B14F-4D97-AF65-F5344CB8AC3E}">
        <p14:creationId xmlns:p14="http://schemas.microsoft.com/office/powerpoint/2010/main" val="3547819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 2">
            <a:extLst>
              <a:ext uri="{FF2B5EF4-FFF2-40B4-BE49-F238E27FC236}">
                <a16:creationId xmlns:a16="http://schemas.microsoft.com/office/drawing/2014/main" id="{543D4AA0-8435-46FB-A061-550D81BBE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906" y="0"/>
            <a:ext cx="7031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6CF42C6-6245-4FA5-9651-24B02C3F84D6}"/>
              </a:ext>
            </a:extLst>
          </p:cNvPr>
          <p:cNvSpPr/>
          <p:nvPr/>
        </p:nvSpPr>
        <p:spPr>
          <a:xfrm>
            <a:off x="0" y="6488668"/>
            <a:ext cx="569784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https://www.nature.com/articles/s41580-019-0131-5</a:t>
            </a:r>
          </a:p>
        </p:txBody>
      </p:sp>
      <p:sp>
        <p:nvSpPr>
          <p:cNvPr id="3" name="TextBox 2">
            <a:extLst>
              <a:ext uri="{FF2B5EF4-FFF2-40B4-BE49-F238E27FC236}">
                <a16:creationId xmlns:a16="http://schemas.microsoft.com/office/drawing/2014/main" id="{4E274C48-227C-4B74-9197-2691E43965E8}"/>
              </a:ext>
            </a:extLst>
          </p:cNvPr>
          <p:cNvSpPr txBox="1"/>
          <p:nvPr/>
        </p:nvSpPr>
        <p:spPr>
          <a:xfrm>
            <a:off x="185057" y="283029"/>
            <a:ext cx="468085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venir Next LT Pro"/>
                <a:ea typeface="+mn-ea"/>
                <a:cs typeface="+mn-cs"/>
              </a:rPr>
              <a:t>CRISPR can be engineered to target different types of mutations</a:t>
            </a:r>
          </a:p>
        </p:txBody>
      </p:sp>
    </p:spTree>
    <p:extLst>
      <p:ext uri="{BB962C8B-B14F-4D97-AF65-F5344CB8AC3E}">
        <p14:creationId xmlns:p14="http://schemas.microsoft.com/office/powerpoint/2010/main" val="24879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D4C2F6-BD4B-4C58-86BF-AA83A49C9712}"/>
              </a:ext>
            </a:extLst>
          </p:cNvPr>
          <p:cNvSpPr/>
          <p:nvPr/>
        </p:nvSpPr>
        <p:spPr>
          <a:xfrm>
            <a:off x="9672918" y="6858000"/>
            <a:ext cx="6096000" cy="646331"/>
          </a:xfrm>
          <a:prstGeom prst="rect">
            <a:avLst/>
          </a:prstGeom>
        </p:spPr>
        <p:txBody>
          <a:bodyPr>
            <a:spAutoFit/>
          </a:bodyPr>
          <a:lstStyle/>
          <a:p>
            <a:r>
              <a:rPr lang="en-US" dirty="0"/>
              <a:t>https://link.springer.com/article/10.1007/s00705-008-0095-9</a:t>
            </a:r>
          </a:p>
        </p:txBody>
      </p:sp>
      <p:grpSp>
        <p:nvGrpSpPr>
          <p:cNvPr id="14" name="Group 13">
            <a:extLst>
              <a:ext uri="{FF2B5EF4-FFF2-40B4-BE49-F238E27FC236}">
                <a16:creationId xmlns:a16="http://schemas.microsoft.com/office/drawing/2014/main" id="{4E3461CC-4A58-45FE-8DCD-5099AC1F745F}"/>
              </a:ext>
            </a:extLst>
          </p:cNvPr>
          <p:cNvGrpSpPr/>
          <p:nvPr/>
        </p:nvGrpSpPr>
        <p:grpSpPr>
          <a:xfrm>
            <a:off x="5360548" y="508285"/>
            <a:ext cx="5783675" cy="6266329"/>
            <a:chOff x="2931113" y="0"/>
            <a:chExt cx="6329773" cy="6858000"/>
          </a:xfrm>
        </p:grpSpPr>
        <p:pic>
          <p:nvPicPr>
            <p:cNvPr id="11" name="Picture 10">
              <a:extLst>
                <a:ext uri="{FF2B5EF4-FFF2-40B4-BE49-F238E27FC236}">
                  <a16:creationId xmlns:a16="http://schemas.microsoft.com/office/drawing/2014/main" id="{86050610-74F6-45A8-AD10-276FB3FB1FA4}"/>
                </a:ext>
              </a:extLst>
            </p:cNvPr>
            <p:cNvPicPr>
              <a:picLocks noChangeAspect="1"/>
            </p:cNvPicPr>
            <p:nvPr/>
          </p:nvPicPr>
          <p:blipFill>
            <a:blip r:embed="rId2"/>
            <a:stretch>
              <a:fillRect/>
            </a:stretch>
          </p:blipFill>
          <p:spPr>
            <a:xfrm>
              <a:off x="2931113" y="0"/>
              <a:ext cx="6329773" cy="6858000"/>
            </a:xfrm>
            <a:prstGeom prst="rect">
              <a:avLst/>
            </a:prstGeom>
          </p:spPr>
        </p:pic>
        <p:sp>
          <p:nvSpPr>
            <p:cNvPr id="16" name="Rectangle 15">
              <a:extLst>
                <a:ext uri="{FF2B5EF4-FFF2-40B4-BE49-F238E27FC236}">
                  <a16:creationId xmlns:a16="http://schemas.microsoft.com/office/drawing/2014/main" id="{22D8AE12-1878-4FF3-BBD9-B2AC6623D256}"/>
                </a:ext>
              </a:extLst>
            </p:cNvPr>
            <p:cNvSpPr/>
            <p:nvPr/>
          </p:nvSpPr>
          <p:spPr>
            <a:xfrm>
              <a:off x="2931113" y="167677"/>
              <a:ext cx="430652" cy="5811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532899B4-5354-4685-A317-6381708A22AF}"/>
              </a:ext>
            </a:extLst>
          </p:cNvPr>
          <p:cNvSpPr/>
          <p:nvPr/>
        </p:nvSpPr>
        <p:spPr>
          <a:xfrm>
            <a:off x="1412525" y="-19229"/>
            <a:ext cx="3735318" cy="584775"/>
          </a:xfrm>
          <a:prstGeom prst="rect">
            <a:avLst/>
          </a:prstGeom>
        </p:spPr>
        <p:txBody>
          <a:bodyPr wrap="none">
            <a:spAutoFit/>
          </a:bodyPr>
          <a:lstStyle/>
          <a:p>
            <a:r>
              <a:rPr lang="en-US" sz="3200" i="1" dirty="0" err="1">
                <a:effectLst/>
                <a:latin typeface="+mj-lt"/>
              </a:rPr>
              <a:t>Badnavirus</a:t>
            </a:r>
            <a:r>
              <a:rPr lang="en-US" sz="3200" i="1" dirty="0">
                <a:effectLst/>
                <a:latin typeface="+mj-lt"/>
              </a:rPr>
              <a:t> </a:t>
            </a:r>
            <a:r>
              <a:rPr lang="en-US" sz="3200" dirty="0">
                <a:effectLst/>
                <a:latin typeface="+mj-lt"/>
              </a:rPr>
              <a:t>(genus)</a:t>
            </a:r>
          </a:p>
        </p:txBody>
      </p:sp>
      <p:sp>
        <p:nvSpPr>
          <p:cNvPr id="41" name="TextBox 40">
            <a:extLst>
              <a:ext uri="{FF2B5EF4-FFF2-40B4-BE49-F238E27FC236}">
                <a16:creationId xmlns:a16="http://schemas.microsoft.com/office/drawing/2014/main" id="{E24C867A-C3DB-4CC3-9100-120807D586D1}"/>
              </a:ext>
            </a:extLst>
          </p:cNvPr>
          <p:cNvSpPr txBox="1"/>
          <p:nvPr/>
        </p:nvSpPr>
        <p:spPr>
          <a:xfrm>
            <a:off x="5407783" y="6581001"/>
            <a:ext cx="4005071" cy="276999"/>
          </a:xfrm>
          <a:prstGeom prst="rect">
            <a:avLst/>
          </a:prstGeom>
          <a:noFill/>
        </p:spPr>
        <p:txBody>
          <a:bodyPr wrap="none" rtlCol="0">
            <a:spAutoFit/>
          </a:bodyPr>
          <a:lstStyle/>
          <a:p>
            <a:r>
              <a:rPr lang="en-US" sz="1200" dirty="0"/>
              <a:t>Phylogenetic tree based on whole genome sequences</a:t>
            </a:r>
          </a:p>
        </p:txBody>
      </p:sp>
    </p:spTree>
    <p:extLst>
      <p:ext uri="{BB962C8B-B14F-4D97-AF65-F5344CB8AC3E}">
        <p14:creationId xmlns:p14="http://schemas.microsoft.com/office/powerpoint/2010/main" val="1631839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science.org/cms/10.1126/science.aat5011/asset/24e0a2e2-e4a1-43c4-9740-7d23fd7fb101/assets/graphic/361_866_f2.jpeg">
            <a:extLst>
              <a:ext uri="{FF2B5EF4-FFF2-40B4-BE49-F238E27FC236}">
                <a16:creationId xmlns:a16="http://schemas.microsoft.com/office/drawing/2014/main" id="{A362120C-CA5F-4531-95D1-F9B332204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7468"/>
            <a:ext cx="12192000"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356785-B437-408A-9644-BD9350A405D8}"/>
              </a:ext>
            </a:extLst>
          </p:cNvPr>
          <p:cNvSpPr/>
          <p:nvPr/>
        </p:nvSpPr>
        <p:spPr>
          <a:xfrm>
            <a:off x="0" y="6488668"/>
            <a:ext cx="673825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https://www.science.org/doi/full/10.1126/science.aat5011#F1</a:t>
            </a:r>
          </a:p>
        </p:txBody>
      </p:sp>
      <p:sp>
        <p:nvSpPr>
          <p:cNvPr id="3" name="TextBox 2">
            <a:extLst>
              <a:ext uri="{FF2B5EF4-FFF2-40B4-BE49-F238E27FC236}">
                <a16:creationId xmlns:a16="http://schemas.microsoft.com/office/drawing/2014/main" id="{91FCCE6A-DFB4-463E-AE7B-C3310DA3FD9F}"/>
              </a:ext>
            </a:extLst>
          </p:cNvPr>
          <p:cNvSpPr txBox="1"/>
          <p:nvPr/>
        </p:nvSpPr>
        <p:spPr>
          <a:xfrm>
            <a:off x="1832877" y="108857"/>
            <a:ext cx="852624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Major Cas enzymes used in biotech currently</a:t>
            </a:r>
          </a:p>
        </p:txBody>
      </p:sp>
    </p:spTree>
    <p:extLst>
      <p:ext uri="{BB962C8B-B14F-4D97-AF65-F5344CB8AC3E}">
        <p14:creationId xmlns:p14="http://schemas.microsoft.com/office/powerpoint/2010/main" val="3431927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 1">
            <a:extLst>
              <a:ext uri="{FF2B5EF4-FFF2-40B4-BE49-F238E27FC236}">
                <a16:creationId xmlns:a16="http://schemas.microsoft.com/office/drawing/2014/main" id="{4FC13A74-6975-4A1A-9413-1932FC3BC9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699"/>
          <a:stretch/>
        </p:blipFill>
        <p:spPr bwMode="auto">
          <a:xfrm>
            <a:off x="3625229" y="923548"/>
            <a:ext cx="8411058" cy="5010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g. 1">
            <a:extLst>
              <a:ext uri="{FF2B5EF4-FFF2-40B4-BE49-F238E27FC236}">
                <a16:creationId xmlns:a16="http://schemas.microsoft.com/office/drawing/2014/main" id="{2C806EDA-105C-4DF6-A439-D7CC1EF47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500" t="25702" b="51745"/>
          <a:stretch/>
        </p:blipFill>
        <p:spPr bwMode="auto">
          <a:xfrm>
            <a:off x="327992" y="2166729"/>
            <a:ext cx="2775101" cy="20474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982A3D2-0A3F-4D01-9EA8-32AFADC748AF}"/>
              </a:ext>
            </a:extLst>
          </p:cNvPr>
          <p:cNvSpPr txBox="1"/>
          <p:nvPr/>
        </p:nvSpPr>
        <p:spPr>
          <a:xfrm>
            <a:off x="1974391" y="152328"/>
            <a:ext cx="794794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Next LT Pro"/>
                <a:ea typeface="+mn-ea"/>
                <a:cs typeface="+mn-cs"/>
              </a:rPr>
              <a:t>Use of CRISPR/Cas in pathogen detection</a:t>
            </a:r>
          </a:p>
        </p:txBody>
      </p:sp>
      <p:sp>
        <p:nvSpPr>
          <p:cNvPr id="3" name="Rectangle 2">
            <a:extLst>
              <a:ext uri="{FF2B5EF4-FFF2-40B4-BE49-F238E27FC236}">
                <a16:creationId xmlns:a16="http://schemas.microsoft.com/office/drawing/2014/main" id="{54F9AB04-A882-4B13-8769-F1A0722EDF30}"/>
              </a:ext>
            </a:extLst>
          </p:cNvPr>
          <p:cNvSpPr/>
          <p:nvPr/>
        </p:nvSpPr>
        <p:spPr>
          <a:xfrm>
            <a:off x="96551" y="6488668"/>
            <a:ext cx="433535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pple-system"/>
                <a:ea typeface="+mn-ea"/>
                <a:cs typeface="+mn-cs"/>
              </a:rPr>
              <a:t>https://doi.org/10.1038/s41587-020-0513-4</a:t>
            </a: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96219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pnas.org/content/pnas/114/51/E10991/F1.large.jpg?width=800&amp;height=600&amp;carousel=1">
            <a:extLst>
              <a:ext uri="{FF2B5EF4-FFF2-40B4-BE49-F238E27FC236}">
                <a16:creationId xmlns:a16="http://schemas.microsoft.com/office/drawing/2014/main" id="{985EE7EA-B4CF-4133-BCAF-EA9D4E881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570" y="1001486"/>
            <a:ext cx="5308430" cy="53920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212F9D7-3FCE-40B0-A9E9-ADD15A5BC9B3}"/>
              </a:ext>
            </a:extLst>
          </p:cNvPr>
          <p:cNvSpPr/>
          <p:nvPr/>
        </p:nvSpPr>
        <p:spPr>
          <a:xfrm>
            <a:off x="7115867" y="6488668"/>
            <a:ext cx="5076133" cy="369332"/>
          </a:xfrm>
          <a:prstGeom prst="rect">
            <a:avLst/>
          </a:prstGeom>
        </p:spPr>
        <p:txBody>
          <a:bodyPr wrap="none">
            <a:spAutoFit/>
          </a:bodyPr>
          <a:lstStyle/>
          <a:p>
            <a:r>
              <a:rPr lang="en-US" dirty="0"/>
              <a:t>https://www.pnas.org/content/114/51/E10991</a:t>
            </a:r>
          </a:p>
        </p:txBody>
      </p:sp>
      <p:pic>
        <p:nvPicPr>
          <p:cNvPr id="24580" name="Picture 4" descr="https://journals.plos.org/plosbiology/article/figure/image?size=large&amp;id=10.1371/journal.pbio.3000028.g001">
            <a:extLst>
              <a:ext uri="{FF2B5EF4-FFF2-40B4-BE49-F238E27FC236}">
                <a16:creationId xmlns:a16="http://schemas.microsoft.com/office/drawing/2014/main" id="{2AC8D525-93F5-4EDA-A777-495D395A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3315"/>
            <a:ext cx="5871351" cy="5392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4F34404-87DE-4D00-8313-E4A4BF49495E}"/>
              </a:ext>
            </a:extLst>
          </p:cNvPr>
          <p:cNvSpPr/>
          <p:nvPr/>
        </p:nvSpPr>
        <p:spPr>
          <a:xfrm>
            <a:off x="2782876" y="5272315"/>
            <a:ext cx="3178629" cy="198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6276EAA-7605-487D-92E9-D84783DE77D0}"/>
              </a:ext>
            </a:extLst>
          </p:cNvPr>
          <p:cNvSpPr>
            <a:spLocks noGrp="1"/>
          </p:cNvSpPr>
          <p:nvPr>
            <p:ph type="title"/>
          </p:nvPr>
        </p:nvSpPr>
        <p:spPr>
          <a:xfrm>
            <a:off x="838200" y="24329"/>
            <a:ext cx="10515600" cy="737961"/>
          </a:xfrm>
        </p:spPr>
        <p:txBody>
          <a:bodyPr>
            <a:normAutofit fontScale="90000"/>
          </a:bodyPr>
          <a:lstStyle/>
          <a:p>
            <a:r>
              <a:rPr lang="en-US" dirty="0"/>
              <a:t>Placentas, Syncytia and Endogenous viruses</a:t>
            </a:r>
          </a:p>
        </p:txBody>
      </p:sp>
      <p:sp>
        <p:nvSpPr>
          <p:cNvPr id="10" name="Rectangle 9">
            <a:extLst>
              <a:ext uri="{FF2B5EF4-FFF2-40B4-BE49-F238E27FC236}">
                <a16:creationId xmlns:a16="http://schemas.microsoft.com/office/drawing/2014/main" id="{6E7048F9-4327-44FA-ADF8-4E477E9AC66E}"/>
              </a:ext>
            </a:extLst>
          </p:cNvPr>
          <p:cNvSpPr/>
          <p:nvPr/>
        </p:nvSpPr>
        <p:spPr>
          <a:xfrm>
            <a:off x="414087" y="6488668"/>
            <a:ext cx="5043175" cy="369332"/>
          </a:xfrm>
          <a:prstGeom prst="rect">
            <a:avLst/>
          </a:prstGeom>
        </p:spPr>
        <p:txBody>
          <a:bodyPr wrap="none">
            <a:spAutoFit/>
          </a:bodyPr>
          <a:lstStyle/>
          <a:p>
            <a:r>
              <a:rPr lang="en-US" dirty="0"/>
              <a:t>https://doi.org/10.1371/journal.pbio.3000028</a:t>
            </a:r>
          </a:p>
        </p:txBody>
      </p:sp>
    </p:spTree>
    <p:extLst>
      <p:ext uri="{BB962C8B-B14F-4D97-AF65-F5344CB8AC3E}">
        <p14:creationId xmlns:p14="http://schemas.microsoft.com/office/powerpoint/2010/main" val="2942612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C1DA-F243-4A5C-847A-820869A76E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AE7815-6892-4AA6-838E-D4DFC0C96167}"/>
              </a:ext>
            </a:extLst>
          </p:cNvPr>
          <p:cNvSpPr>
            <a:spLocks noGrp="1"/>
          </p:cNvSpPr>
          <p:nvPr>
            <p:ph idx="1"/>
          </p:nvPr>
        </p:nvSpPr>
        <p:spPr/>
        <p:txBody>
          <a:bodyPr/>
          <a:lstStyle/>
          <a:p>
            <a:endParaRPr lang="en-US"/>
          </a:p>
        </p:txBody>
      </p:sp>
      <p:pic>
        <p:nvPicPr>
          <p:cNvPr id="13314" name="Picture 2" descr="https://ars.els-cdn.com/content/image/1-s2.0-S1879625713001491-gr3.jpg">
            <a:extLst>
              <a:ext uri="{FF2B5EF4-FFF2-40B4-BE49-F238E27FC236}">
                <a16:creationId xmlns:a16="http://schemas.microsoft.com/office/drawing/2014/main" id="{999E399A-C7BE-4578-B9E7-6334D5BF8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592" y="575923"/>
            <a:ext cx="15651162" cy="1410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20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F3E0-698C-4B2B-B25F-9D76446776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1F35BA-2762-4E49-AF02-9852735DBB4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6D4BADB-3774-4994-9D9C-E1C71AB5CE71}"/>
              </a:ext>
            </a:extLst>
          </p:cNvPr>
          <p:cNvPicPr>
            <a:picLocks noChangeAspect="1"/>
          </p:cNvPicPr>
          <p:nvPr/>
        </p:nvPicPr>
        <p:blipFill>
          <a:blip r:embed="rId2"/>
          <a:stretch>
            <a:fillRect/>
          </a:stretch>
        </p:blipFill>
        <p:spPr>
          <a:xfrm>
            <a:off x="8477266" y="-681037"/>
            <a:ext cx="6094155" cy="6858000"/>
          </a:xfrm>
          <a:prstGeom prst="rect">
            <a:avLst/>
          </a:prstGeom>
        </p:spPr>
      </p:pic>
      <p:sp>
        <p:nvSpPr>
          <p:cNvPr id="5" name="Rectangle 4">
            <a:extLst>
              <a:ext uri="{FF2B5EF4-FFF2-40B4-BE49-F238E27FC236}">
                <a16:creationId xmlns:a16="http://schemas.microsoft.com/office/drawing/2014/main" id="{1550CDB4-B753-48D5-82BA-FAFF525B048D}"/>
              </a:ext>
            </a:extLst>
          </p:cNvPr>
          <p:cNvSpPr/>
          <p:nvPr/>
        </p:nvSpPr>
        <p:spPr>
          <a:xfrm>
            <a:off x="3048000" y="3105835"/>
            <a:ext cx="6096000" cy="646331"/>
          </a:xfrm>
          <a:prstGeom prst="rect">
            <a:avLst/>
          </a:prstGeom>
        </p:spPr>
        <p:txBody>
          <a:bodyPr>
            <a:spAutoFit/>
          </a:bodyPr>
          <a:lstStyle/>
          <a:p>
            <a:r>
              <a:rPr lang="en-US" dirty="0"/>
              <a:t>https://www.sciencedirect.com/science/article/pii/S1567134813003857?via%3Dihub</a:t>
            </a:r>
          </a:p>
        </p:txBody>
      </p:sp>
    </p:spTree>
    <p:extLst>
      <p:ext uri="{BB962C8B-B14F-4D97-AF65-F5344CB8AC3E}">
        <p14:creationId xmlns:p14="http://schemas.microsoft.com/office/powerpoint/2010/main" val="803392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5251D2-BE82-4309-A19E-3E38773F4C9A}"/>
              </a:ext>
            </a:extLst>
          </p:cNvPr>
          <p:cNvPicPr>
            <a:picLocks noChangeAspect="1"/>
          </p:cNvPicPr>
          <p:nvPr/>
        </p:nvPicPr>
        <p:blipFill>
          <a:blip r:embed="rId2"/>
          <a:stretch>
            <a:fillRect/>
          </a:stretch>
        </p:blipFill>
        <p:spPr>
          <a:xfrm>
            <a:off x="694571" y="1104575"/>
            <a:ext cx="10802858" cy="4648849"/>
          </a:xfrm>
          <a:prstGeom prst="rect">
            <a:avLst/>
          </a:prstGeom>
        </p:spPr>
      </p:pic>
    </p:spTree>
    <p:extLst>
      <p:ext uri="{BB962C8B-B14F-4D97-AF65-F5344CB8AC3E}">
        <p14:creationId xmlns:p14="http://schemas.microsoft.com/office/powerpoint/2010/main" val="334245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D4C2F6-BD4B-4C58-86BF-AA83A49C9712}"/>
              </a:ext>
            </a:extLst>
          </p:cNvPr>
          <p:cNvSpPr/>
          <p:nvPr/>
        </p:nvSpPr>
        <p:spPr>
          <a:xfrm>
            <a:off x="5459506" y="6858000"/>
            <a:ext cx="6096000" cy="646331"/>
          </a:xfrm>
          <a:prstGeom prst="rect">
            <a:avLst/>
          </a:prstGeom>
        </p:spPr>
        <p:txBody>
          <a:bodyPr>
            <a:spAutoFit/>
          </a:bodyPr>
          <a:lstStyle/>
          <a:p>
            <a:r>
              <a:rPr lang="en-US" dirty="0"/>
              <a:t>https://link.springer.com/article/10.1007/s00705-008-0095-9</a:t>
            </a:r>
          </a:p>
        </p:txBody>
      </p:sp>
      <p:grpSp>
        <p:nvGrpSpPr>
          <p:cNvPr id="14" name="Group 13">
            <a:extLst>
              <a:ext uri="{FF2B5EF4-FFF2-40B4-BE49-F238E27FC236}">
                <a16:creationId xmlns:a16="http://schemas.microsoft.com/office/drawing/2014/main" id="{4E3461CC-4A58-45FE-8DCD-5099AC1F745F}"/>
              </a:ext>
            </a:extLst>
          </p:cNvPr>
          <p:cNvGrpSpPr/>
          <p:nvPr/>
        </p:nvGrpSpPr>
        <p:grpSpPr>
          <a:xfrm>
            <a:off x="173399" y="576085"/>
            <a:ext cx="5783675" cy="6266329"/>
            <a:chOff x="2931113" y="0"/>
            <a:chExt cx="6329773" cy="6858000"/>
          </a:xfrm>
        </p:grpSpPr>
        <p:pic>
          <p:nvPicPr>
            <p:cNvPr id="11" name="Picture 10">
              <a:extLst>
                <a:ext uri="{FF2B5EF4-FFF2-40B4-BE49-F238E27FC236}">
                  <a16:creationId xmlns:a16="http://schemas.microsoft.com/office/drawing/2014/main" id="{86050610-74F6-45A8-AD10-276FB3FB1FA4}"/>
                </a:ext>
              </a:extLst>
            </p:cNvPr>
            <p:cNvPicPr>
              <a:picLocks noChangeAspect="1"/>
            </p:cNvPicPr>
            <p:nvPr/>
          </p:nvPicPr>
          <p:blipFill>
            <a:blip r:embed="rId2"/>
            <a:stretch>
              <a:fillRect/>
            </a:stretch>
          </p:blipFill>
          <p:spPr>
            <a:xfrm>
              <a:off x="2931113" y="0"/>
              <a:ext cx="6329773" cy="6858000"/>
            </a:xfrm>
            <a:prstGeom prst="rect">
              <a:avLst/>
            </a:prstGeom>
          </p:spPr>
        </p:pic>
        <p:sp>
          <p:nvSpPr>
            <p:cNvPr id="16" name="Rectangle 15">
              <a:extLst>
                <a:ext uri="{FF2B5EF4-FFF2-40B4-BE49-F238E27FC236}">
                  <a16:creationId xmlns:a16="http://schemas.microsoft.com/office/drawing/2014/main" id="{22D8AE12-1878-4FF3-BBD9-B2AC6623D256}"/>
                </a:ext>
              </a:extLst>
            </p:cNvPr>
            <p:cNvSpPr/>
            <p:nvPr/>
          </p:nvSpPr>
          <p:spPr>
            <a:xfrm>
              <a:off x="2931113" y="167677"/>
              <a:ext cx="430652" cy="5811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532899B4-5354-4685-A317-6381708A22AF}"/>
              </a:ext>
            </a:extLst>
          </p:cNvPr>
          <p:cNvSpPr/>
          <p:nvPr/>
        </p:nvSpPr>
        <p:spPr>
          <a:xfrm>
            <a:off x="3600954" y="-13699"/>
            <a:ext cx="5821402" cy="584775"/>
          </a:xfrm>
          <a:prstGeom prst="rect">
            <a:avLst/>
          </a:prstGeom>
        </p:spPr>
        <p:txBody>
          <a:bodyPr wrap="none">
            <a:spAutoFit/>
          </a:bodyPr>
          <a:lstStyle/>
          <a:p>
            <a:r>
              <a:rPr lang="en-US" sz="3200" dirty="0" err="1">
                <a:effectLst/>
                <a:latin typeface="+mj-lt"/>
              </a:rPr>
              <a:t>Badna</a:t>
            </a:r>
            <a:r>
              <a:rPr lang="en-US" sz="3200" dirty="0" err="1">
                <a:latin typeface="+mj-lt"/>
              </a:rPr>
              <a:t>viruses</a:t>
            </a:r>
            <a:r>
              <a:rPr lang="en-US" sz="3200" dirty="0">
                <a:latin typeface="+mj-lt"/>
              </a:rPr>
              <a:t> are host-specific</a:t>
            </a:r>
            <a:endParaRPr lang="en-US" sz="3200" dirty="0">
              <a:effectLst/>
              <a:latin typeface="+mj-lt"/>
            </a:endParaRPr>
          </a:p>
        </p:txBody>
      </p:sp>
      <p:sp>
        <p:nvSpPr>
          <p:cNvPr id="39" name="Rectangle 38">
            <a:extLst>
              <a:ext uri="{FF2B5EF4-FFF2-40B4-BE49-F238E27FC236}">
                <a16:creationId xmlns:a16="http://schemas.microsoft.com/office/drawing/2014/main" id="{E54C0652-264E-44B8-8CD8-3568FD139387}"/>
              </a:ext>
            </a:extLst>
          </p:cNvPr>
          <p:cNvSpPr/>
          <p:nvPr/>
        </p:nvSpPr>
        <p:spPr>
          <a:xfrm>
            <a:off x="7176376" y="561451"/>
            <a:ext cx="4959657" cy="461665"/>
          </a:xfrm>
          <a:prstGeom prst="rect">
            <a:avLst/>
          </a:prstGeom>
          <a:solidFill>
            <a:schemeClr val="accent3">
              <a:lumMod val="20000"/>
              <a:lumOff val="80000"/>
            </a:schemeClr>
          </a:solidFill>
        </p:spPr>
        <p:txBody>
          <a:bodyPr wrap="square">
            <a:spAutoFit/>
          </a:bodyPr>
          <a:lstStyle/>
          <a:p>
            <a:r>
              <a:rPr lang="en-US" sz="2400" dirty="0">
                <a:effectLst/>
                <a:latin typeface="+mj-lt"/>
              </a:rPr>
              <a:t>What is similar about these hosts? </a:t>
            </a:r>
          </a:p>
        </p:txBody>
      </p:sp>
      <p:sp>
        <p:nvSpPr>
          <p:cNvPr id="2" name="Rectangle 1">
            <a:extLst>
              <a:ext uri="{FF2B5EF4-FFF2-40B4-BE49-F238E27FC236}">
                <a16:creationId xmlns:a16="http://schemas.microsoft.com/office/drawing/2014/main" id="{A006A361-E515-47E7-B2D8-2A8B737A25B2}"/>
              </a:ext>
            </a:extLst>
          </p:cNvPr>
          <p:cNvSpPr/>
          <p:nvPr/>
        </p:nvSpPr>
        <p:spPr>
          <a:xfrm>
            <a:off x="1524000" y="685754"/>
            <a:ext cx="653143" cy="213061"/>
          </a:xfrm>
          <a:prstGeom prst="rect">
            <a:avLst/>
          </a:prstGeom>
          <a:solidFill>
            <a:srgbClr val="FEC30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7235C8-5711-4F28-A351-23F62C71490B}"/>
              </a:ext>
            </a:extLst>
          </p:cNvPr>
          <p:cNvSpPr/>
          <p:nvPr/>
        </p:nvSpPr>
        <p:spPr>
          <a:xfrm>
            <a:off x="1830889" y="976949"/>
            <a:ext cx="653143" cy="213061"/>
          </a:xfrm>
          <a:prstGeom prst="rect">
            <a:avLst/>
          </a:prstGeom>
          <a:solidFill>
            <a:srgbClr val="FEC30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D0E1F42-F57A-4BB7-A020-0F0F460899DF}"/>
              </a:ext>
            </a:extLst>
          </p:cNvPr>
          <p:cNvSpPr/>
          <p:nvPr/>
        </p:nvSpPr>
        <p:spPr>
          <a:xfrm>
            <a:off x="2217101" y="1484343"/>
            <a:ext cx="653143" cy="213061"/>
          </a:xfrm>
          <a:prstGeom prst="rect">
            <a:avLst/>
          </a:prstGeom>
          <a:solidFill>
            <a:srgbClr val="FEC30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8F383F-2DED-40B4-8CF8-FA22CF30E83F}"/>
              </a:ext>
            </a:extLst>
          </p:cNvPr>
          <p:cNvSpPr/>
          <p:nvPr/>
        </p:nvSpPr>
        <p:spPr>
          <a:xfrm>
            <a:off x="2412093" y="1748880"/>
            <a:ext cx="653143" cy="213061"/>
          </a:xfrm>
          <a:prstGeom prst="rect">
            <a:avLst/>
          </a:prstGeom>
          <a:solidFill>
            <a:srgbClr val="FEC30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0823048-A6D5-4271-BEC7-D974507B4F63}"/>
              </a:ext>
            </a:extLst>
          </p:cNvPr>
          <p:cNvSpPr/>
          <p:nvPr/>
        </p:nvSpPr>
        <p:spPr>
          <a:xfrm>
            <a:off x="904071" y="2722421"/>
            <a:ext cx="653143" cy="213061"/>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B5D1A3-51DE-4506-8BC5-36546F7F6E91}"/>
              </a:ext>
            </a:extLst>
          </p:cNvPr>
          <p:cNvSpPr/>
          <p:nvPr/>
        </p:nvSpPr>
        <p:spPr>
          <a:xfrm>
            <a:off x="904070" y="2967648"/>
            <a:ext cx="653143" cy="213061"/>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61AD07C-7EF6-4F3C-8B7F-F9A8AA928775}"/>
              </a:ext>
            </a:extLst>
          </p:cNvPr>
          <p:cNvSpPr/>
          <p:nvPr/>
        </p:nvSpPr>
        <p:spPr>
          <a:xfrm>
            <a:off x="918584" y="3215939"/>
            <a:ext cx="653143" cy="213061"/>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2D32E58-CDEE-4F92-AAF5-A1BEF4E1E392}"/>
              </a:ext>
            </a:extLst>
          </p:cNvPr>
          <p:cNvSpPr/>
          <p:nvPr/>
        </p:nvSpPr>
        <p:spPr>
          <a:xfrm>
            <a:off x="843102" y="3473515"/>
            <a:ext cx="653143" cy="213061"/>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CF70D87-306B-48AD-8287-7FE50D7D5931}"/>
              </a:ext>
            </a:extLst>
          </p:cNvPr>
          <p:cNvSpPr/>
          <p:nvPr/>
        </p:nvSpPr>
        <p:spPr>
          <a:xfrm>
            <a:off x="931652" y="3733256"/>
            <a:ext cx="653143" cy="213061"/>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BDB76F-6791-4477-9D7D-389026A874EC}"/>
              </a:ext>
            </a:extLst>
          </p:cNvPr>
          <p:cNvSpPr/>
          <p:nvPr/>
        </p:nvSpPr>
        <p:spPr>
          <a:xfrm>
            <a:off x="1069611" y="3998603"/>
            <a:ext cx="653143" cy="213061"/>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E45ABD7-9136-4F3C-87B6-D2F51358F7B2}"/>
              </a:ext>
            </a:extLst>
          </p:cNvPr>
          <p:cNvSpPr/>
          <p:nvPr/>
        </p:nvSpPr>
        <p:spPr>
          <a:xfrm>
            <a:off x="2755900" y="2261072"/>
            <a:ext cx="653143" cy="2130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5A7E174-BEC8-4CD5-91C7-147881EFEBB4}"/>
              </a:ext>
            </a:extLst>
          </p:cNvPr>
          <p:cNvSpPr/>
          <p:nvPr/>
        </p:nvSpPr>
        <p:spPr>
          <a:xfrm>
            <a:off x="2755900" y="2495727"/>
            <a:ext cx="653143" cy="2130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4B34195-246A-4A61-B53E-A55BBD44EB2F}"/>
              </a:ext>
            </a:extLst>
          </p:cNvPr>
          <p:cNvSpPr/>
          <p:nvPr/>
        </p:nvSpPr>
        <p:spPr>
          <a:xfrm>
            <a:off x="1082845" y="4268151"/>
            <a:ext cx="653143" cy="21306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F749E5F-F762-4533-BEC3-69DB3D33E97E}"/>
              </a:ext>
            </a:extLst>
          </p:cNvPr>
          <p:cNvSpPr/>
          <p:nvPr/>
        </p:nvSpPr>
        <p:spPr>
          <a:xfrm>
            <a:off x="1082845" y="4531834"/>
            <a:ext cx="653143" cy="21306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31646BD-02DA-470A-B9A9-CA7E0C7C4FB1}"/>
              </a:ext>
            </a:extLst>
          </p:cNvPr>
          <p:cNvSpPr/>
          <p:nvPr/>
        </p:nvSpPr>
        <p:spPr>
          <a:xfrm>
            <a:off x="2734218" y="5499310"/>
            <a:ext cx="653143" cy="213061"/>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1A22B-908A-45B4-AC01-F1B29ED2EF74}"/>
              </a:ext>
            </a:extLst>
          </p:cNvPr>
          <p:cNvSpPr txBox="1"/>
          <p:nvPr/>
        </p:nvSpPr>
        <p:spPr>
          <a:xfrm>
            <a:off x="5259241" y="898815"/>
            <a:ext cx="1407759" cy="523219"/>
          </a:xfrm>
          <a:prstGeom prst="rect">
            <a:avLst/>
          </a:prstGeom>
          <a:noFill/>
        </p:spPr>
        <p:txBody>
          <a:bodyPr wrap="none" rtlCol="0">
            <a:spAutoFit/>
          </a:bodyPr>
          <a:lstStyle/>
          <a:p>
            <a:r>
              <a:rPr lang="en-US" sz="2800" dirty="0"/>
              <a:t>Banana</a:t>
            </a:r>
          </a:p>
        </p:txBody>
      </p:sp>
      <p:sp>
        <p:nvSpPr>
          <p:cNvPr id="28" name="TextBox 27">
            <a:extLst>
              <a:ext uri="{FF2B5EF4-FFF2-40B4-BE49-F238E27FC236}">
                <a16:creationId xmlns:a16="http://schemas.microsoft.com/office/drawing/2014/main" id="{234BF2B4-4BBA-4E33-A0D0-2E2E280A7582}"/>
              </a:ext>
            </a:extLst>
          </p:cNvPr>
          <p:cNvSpPr txBox="1"/>
          <p:nvPr/>
        </p:nvSpPr>
        <p:spPr>
          <a:xfrm>
            <a:off x="5183224" y="3262984"/>
            <a:ext cx="1220142" cy="523219"/>
          </a:xfrm>
          <a:prstGeom prst="rect">
            <a:avLst/>
          </a:prstGeom>
          <a:noFill/>
        </p:spPr>
        <p:txBody>
          <a:bodyPr wrap="none" rtlCol="0">
            <a:spAutoFit/>
          </a:bodyPr>
          <a:lstStyle/>
          <a:p>
            <a:r>
              <a:rPr lang="en-US" sz="2800" dirty="0"/>
              <a:t>Cacao</a:t>
            </a:r>
          </a:p>
        </p:txBody>
      </p:sp>
      <p:sp>
        <p:nvSpPr>
          <p:cNvPr id="31" name="TextBox 30">
            <a:extLst>
              <a:ext uri="{FF2B5EF4-FFF2-40B4-BE49-F238E27FC236}">
                <a16:creationId xmlns:a16="http://schemas.microsoft.com/office/drawing/2014/main" id="{ECE1A4D3-AABB-495B-8CED-FF57697DF6B1}"/>
              </a:ext>
            </a:extLst>
          </p:cNvPr>
          <p:cNvSpPr txBox="1"/>
          <p:nvPr/>
        </p:nvSpPr>
        <p:spPr>
          <a:xfrm>
            <a:off x="5184877" y="4215908"/>
            <a:ext cx="1143262" cy="523219"/>
          </a:xfrm>
          <a:prstGeom prst="rect">
            <a:avLst/>
          </a:prstGeom>
          <a:noFill/>
        </p:spPr>
        <p:txBody>
          <a:bodyPr wrap="none" rtlCol="0">
            <a:spAutoFit/>
          </a:bodyPr>
          <a:lstStyle/>
          <a:p>
            <a:r>
              <a:rPr lang="en-US" sz="2800" dirty="0"/>
              <a:t>Citrus</a:t>
            </a:r>
          </a:p>
        </p:txBody>
      </p:sp>
      <p:sp>
        <p:nvSpPr>
          <p:cNvPr id="36" name="TextBox 35">
            <a:extLst>
              <a:ext uri="{FF2B5EF4-FFF2-40B4-BE49-F238E27FC236}">
                <a16:creationId xmlns:a16="http://schemas.microsoft.com/office/drawing/2014/main" id="{3BAC23B5-2C09-4F6A-86E3-BE4DE2694758}"/>
              </a:ext>
            </a:extLst>
          </p:cNvPr>
          <p:cNvSpPr txBox="1"/>
          <p:nvPr/>
        </p:nvSpPr>
        <p:spPr>
          <a:xfrm>
            <a:off x="5236946" y="5293674"/>
            <a:ext cx="890629" cy="523219"/>
          </a:xfrm>
          <a:prstGeom prst="rect">
            <a:avLst/>
          </a:prstGeom>
          <a:noFill/>
        </p:spPr>
        <p:txBody>
          <a:bodyPr wrap="none" rtlCol="0">
            <a:spAutoFit/>
          </a:bodyPr>
          <a:lstStyle/>
          <a:p>
            <a:r>
              <a:rPr lang="en-US" sz="2800" dirty="0"/>
              <a:t>Taro</a:t>
            </a:r>
          </a:p>
        </p:txBody>
      </p:sp>
      <p:sp>
        <p:nvSpPr>
          <p:cNvPr id="38" name="TextBox 37">
            <a:extLst>
              <a:ext uri="{FF2B5EF4-FFF2-40B4-BE49-F238E27FC236}">
                <a16:creationId xmlns:a16="http://schemas.microsoft.com/office/drawing/2014/main" id="{8806C318-E3BB-460E-953E-1B133C7FEE65}"/>
              </a:ext>
            </a:extLst>
          </p:cNvPr>
          <p:cNvSpPr txBox="1"/>
          <p:nvPr/>
        </p:nvSpPr>
        <p:spPr>
          <a:xfrm>
            <a:off x="5142377" y="2239500"/>
            <a:ext cx="1923859" cy="523221"/>
          </a:xfrm>
          <a:prstGeom prst="rect">
            <a:avLst/>
          </a:prstGeom>
          <a:noFill/>
        </p:spPr>
        <p:txBody>
          <a:bodyPr wrap="none" rtlCol="0">
            <a:spAutoFit/>
          </a:bodyPr>
          <a:lstStyle/>
          <a:p>
            <a:r>
              <a:rPr lang="en-US" sz="2800" dirty="0"/>
              <a:t>Sugarcane</a:t>
            </a:r>
          </a:p>
        </p:txBody>
      </p:sp>
      <p:sp>
        <p:nvSpPr>
          <p:cNvPr id="17" name="Rectangle 16">
            <a:extLst>
              <a:ext uri="{FF2B5EF4-FFF2-40B4-BE49-F238E27FC236}">
                <a16:creationId xmlns:a16="http://schemas.microsoft.com/office/drawing/2014/main" id="{2E530F0D-C044-4196-9C6C-3830538416FC}"/>
              </a:ext>
            </a:extLst>
          </p:cNvPr>
          <p:cNvSpPr/>
          <p:nvPr/>
        </p:nvSpPr>
        <p:spPr>
          <a:xfrm>
            <a:off x="5259241" y="933148"/>
            <a:ext cx="1468710" cy="455169"/>
          </a:xfrm>
          <a:prstGeom prst="rect">
            <a:avLst/>
          </a:prstGeom>
          <a:solidFill>
            <a:srgbClr val="FEC30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3" name="Rectangle 32">
            <a:extLst>
              <a:ext uri="{FF2B5EF4-FFF2-40B4-BE49-F238E27FC236}">
                <a16:creationId xmlns:a16="http://schemas.microsoft.com/office/drawing/2014/main" id="{CE2AE809-E430-42B8-9935-EC1B072E9C24}"/>
              </a:ext>
            </a:extLst>
          </p:cNvPr>
          <p:cNvSpPr/>
          <p:nvPr/>
        </p:nvSpPr>
        <p:spPr>
          <a:xfrm>
            <a:off x="5254380" y="3298166"/>
            <a:ext cx="1110700" cy="479479"/>
          </a:xfrm>
          <a:prstGeom prst="rect">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Rectangle 36">
            <a:extLst>
              <a:ext uri="{FF2B5EF4-FFF2-40B4-BE49-F238E27FC236}">
                <a16:creationId xmlns:a16="http://schemas.microsoft.com/office/drawing/2014/main" id="{7AC46693-09E1-4F1D-A6D4-4D7C8B97D2D9}"/>
              </a:ext>
            </a:extLst>
          </p:cNvPr>
          <p:cNvSpPr/>
          <p:nvPr/>
        </p:nvSpPr>
        <p:spPr>
          <a:xfrm>
            <a:off x="5192234" y="2286924"/>
            <a:ext cx="1923859" cy="44383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1" name="Rectangle 40">
            <a:extLst>
              <a:ext uri="{FF2B5EF4-FFF2-40B4-BE49-F238E27FC236}">
                <a16:creationId xmlns:a16="http://schemas.microsoft.com/office/drawing/2014/main" id="{A92C4E29-DC45-4A36-8674-1E84529716FD}"/>
              </a:ext>
            </a:extLst>
          </p:cNvPr>
          <p:cNvSpPr/>
          <p:nvPr/>
        </p:nvSpPr>
        <p:spPr>
          <a:xfrm>
            <a:off x="5245351" y="4299896"/>
            <a:ext cx="1102018" cy="359488"/>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4" name="Rectangle 43">
            <a:extLst>
              <a:ext uri="{FF2B5EF4-FFF2-40B4-BE49-F238E27FC236}">
                <a16:creationId xmlns:a16="http://schemas.microsoft.com/office/drawing/2014/main" id="{16358CE7-1F84-49AB-8A93-CF1CE7D150E4}"/>
              </a:ext>
            </a:extLst>
          </p:cNvPr>
          <p:cNvSpPr/>
          <p:nvPr/>
        </p:nvSpPr>
        <p:spPr>
          <a:xfrm>
            <a:off x="5247392" y="5390749"/>
            <a:ext cx="890629" cy="359488"/>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val="68386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1182-ABDC-4105-A3CA-F462E35279D9}"/>
              </a:ext>
            </a:extLst>
          </p:cNvPr>
          <p:cNvSpPr>
            <a:spLocks noGrp="1"/>
          </p:cNvSpPr>
          <p:nvPr>
            <p:ph type="ctrTitle"/>
          </p:nvPr>
        </p:nvSpPr>
        <p:spPr>
          <a:xfrm>
            <a:off x="1524000" y="1122363"/>
            <a:ext cx="9144000" cy="2387600"/>
          </a:xfrm>
        </p:spPr>
        <p:txBody>
          <a:bodyPr/>
          <a:lstStyle/>
          <a:p>
            <a:r>
              <a:rPr lang="en-US" dirty="0"/>
              <a:t>Disease Biology,</a:t>
            </a:r>
            <a:br>
              <a:rPr lang="en-US" dirty="0"/>
            </a:br>
            <a:r>
              <a:rPr lang="en-US" dirty="0"/>
              <a:t>Ecology, Epidemiology</a:t>
            </a:r>
          </a:p>
        </p:txBody>
      </p:sp>
    </p:spTree>
    <p:extLst>
      <p:ext uri="{BB962C8B-B14F-4D97-AF65-F5344CB8AC3E}">
        <p14:creationId xmlns:p14="http://schemas.microsoft.com/office/powerpoint/2010/main" val="83147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20D0-DF26-4E2B-8B1E-4DEA44A6741D}"/>
              </a:ext>
            </a:extLst>
          </p:cNvPr>
          <p:cNvSpPr>
            <a:spLocks noGrp="1"/>
          </p:cNvSpPr>
          <p:nvPr>
            <p:ph type="title"/>
          </p:nvPr>
        </p:nvSpPr>
        <p:spPr>
          <a:xfrm>
            <a:off x="635000" y="384628"/>
            <a:ext cx="10515600" cy="592818"/>
          </a:xfrm>
        </p:spPr>
        <p:txBody>
          <a:bodyPr>
            <a:normAutofit fontScale="90000"/>
          </a:bodyPr>
          <a:lstStyle/>
          <a:p>
            <a:r>
              <a:rPr lang="en-US" dirty="0"/>
              <a:t>Banana Streak Disease</a:t>
            </a:r>
          </a:p>
        </p:txBody>
      </p:sp>
      <p:sp>
        <p:nvSpPr>
          <p:cNvPr id="7" name="TextBox 6">
            <a:extLst>
              <a:ext uri="{FF2B5EF4-FFF2-40B4-BE49-F238E27FC236}">
                <a16:creationId xmlns:a16="http://schemas.microsoft.com/office/drawing/2014/main" id="{560A60EC-2E0C-4661-9487-1CCC9CF7F7AC}"/>
              </a:ext>
            </a:extLst>
          </p:cNvPr>
          <p:cNvSpPr txBox="1"/>
          <p:nvPr/>
        </p:nvSpPr>
        <p:spPr>
          <a:xfrm>
            <a:off x="6860537" y="1331139"/>
            <a:ext cx="2091085" cy="523220"/>
          </a:xfrm>
          <a:prstGeom prst="rect">
            <a:avLst/>
          </a:prstGeom>
          <a:noFill/>
        </p:spPr>
        <p:txBody>
          <a:bodyPr wrap="none" rtlCol="0">
            <a:spAutoFit/>
          </a:bodyPr>
          <a:lstStyle/>
          <a:p>
            <a:r>
              <a:rPr lang="en-US" sz="2800" dirty="0"/>
              <a:t>Cool (22°C)</a:t>
            </a:r>
          </a:p>
        </p:txBody>
      </p:sp>
      <p:sp>
        <p:nvSpPr>
          <p:cNvPr id="8" name="TextBox 7">
            <a:extLst>
              <a:ext uri="{FF2B5EF4-FFF2-40B4-BE49-F238E27FC236}">
                <a16:creationId xmlns:a16="http://schemas.microsoft.com/office/drawing/2014/main" id="{A947DAA4-44DC-404C-9445-C09C30B3E0AB}"/>
              </a:ext>
            </a:extLst>
          </p:cNvPr>
          <p:cNvSpPr txBox="1"/>
          <p:nvPr/>
        </p:nvSpPr>
        <p:spPr>
          <a:xfrm>
            <a:off x="1197428" y="1331139"/>
            <a:ext cx="2816669" cy="523220"/>
          </a:xfrm>
          <a:prstGeom prst="rect">
            <a:avLst/>
          </a:prstGeom>
          <a:noFill/>
        </p:spPr>
        <p:txBody>
          <a:bodyPr wrap="none" rtlCol="0">
            <a:spAutoFit/>
          </a:bodyPr>
          <a:lstStyle/>
          <a:p>
            <a:r>
              <a:rPr lang="en-US" sz="2800" dirty="0"/>
              <a:t>Warm (28-35°C)</a:t>
            </a:r>
          </a:p>
        </p:txBody>
      </p:sp>
    </p:spTree>
    <p:extLst>
      <p:ext uri="{BB962C8B-B14F-4D97-AF65-F5344CB8AC3E}">
        <p14:creationId xmlns:p14="http://schemas.microsoft.com/office/powerpoint/2010/main" val="195236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20D0-DF26-4E2B-8B1E-4DEA44A6741D}"/>
              </a:ext>
            </a:extLst>
          </p:cNvPr>
          <p:cNvSpPr>
            <a:spLocks noGrp="1"/>
          </p:cNvSpPr>
          <p:nvPr>
            <p:ph type="title"/>
          </p:nvPr>
        </p:nvSpPr>
        <p:spPr>
          <a:xfrm>
            <a:off x="635000" y="384628"/>
            <a:ext cx="10515600" cy="592818"/>
          </a:xfrm>
        </p:spPr>
        <p:txBody>
          <a:bodyPr>
            <a:normAutofit fontScale="90000"/>
          </a:bodyPr>
          <a:lstStyle/>
          <a:p>
            <a:r>
              <a:rPr lang="en-US" dirty="0"/>
              <a:t>Banana Streak virus</a:t>
            </a:r>
          </a:p>
        </p:txBody>
      </p:sp>
      <p:sp>
        <p:nvSpPr>
          <p:cNvPr id="4" name="Rectangle 3">
            <a:extLst>
              <a:ext uri="{FF2B5EF4-FFF2-40B4-BE49-F238E27FC236}">
                <a16:creationId xmlns:a16="http://schemas.microsoft.com/office/drawing/2014/main" id="{18D73EC5-6BA3-411A-8F47-0330D32C4836}"/>
              </a:ext>
            </a:extLst>
          </p:cNvPr>
          <p:cNvSpPr/>
          <p:nvPr/>
        </p:nvSpPr>
        <p:spPr>
          <a:xfrm>
            <a:off x="12549220" y="1331139"/>
            <a:ext cx="6096000" cy="2031325"/>
          </a:xfrm>
          <a:prstGeom prst="rect">
            <a:avLst/>
          </a:prstGeom>
        </p:spPr>
        <p:txBody>
          <a:bodyPr>
            <a:spAutoFit/>
          </a:bodyPr>
          <a:lstStyle/>
          <a:p>
            <a:r>
              <a:rPr lang="en-US" b="0" i="0" dirty="0">
                <a:solidFill>
                  <a:srgbClr val="333333"/>
                </a:solidFill>
                <a:effectLst/>
                <a:latin typeface="open_sansregular"/>
              </a:rPr>
              <a:t>plants should be grown under cool or fluctuating temperatures. The leaves should be inspected for chlorotic or necrotic streak or fleck symptoms. Not all leaves may show symptoms; often streaks are only seen on one or two leaves on an infected plant. Incomplete bunch emergence or bunches emerging through the </a:t>
            </a:r>
            <a:r>
              <a:rPr lang="en-US" b="0" i="0" dirty="0" err="1">
                <a:solidFill>
                  <a:srgbClr val="333333"/>
                </a:solidFill>
                <a:effectLst/>
                <a:latin typeface="open_sansregular"/>
              </a:rPr>
              <a:t>pseudostem</a:t>
            </a:r>
            <a:r>
              <a:rPr lang="en-US" b="0" i="0" dirty="0">
                <a:solidFill>
                  <a:srgbClr val="333333"/>
                </a:solidFill>
                <a:effectLst/>
                <a:latin typeface="open_sansregular"/>
              </a:rPr>
              <a:t> also suggest that the plant may be virus infected.</a:t>
            </a:r>
            <a:endParaRPr lang="en-US" dirty="0"/>
          </a:p>
        </p:txBody>
      </p:sp>
      <p:sp>
        <p:nvSpPr>
          <p:cNvPr id="5" name="Rectangle 4">
            <a:extLst>
              <a:ext uri="{FF2B5EF4-FFF2-40B4-BE49-F238E27FC236}">
                <a16:creationId xmlns:a16="http://schemas.microsoft.com/office/drawing/2014/main" id="{3681E879-F68F-4C25-9862-80463A2330C4}"/>
              </a:ext>
            </a:extLst>
          </p:cNvPr>
          <p:cNvSpPr/>
          <p:nvPr/>
        </p:nvSpPr>
        <p:spPr>
          <a:xfrm>
            <a:off x="12549220" y="3362464"/>
            <a:ext cx="6096000" cy="1200329"/>
          </a:xfrm>
          <a:prstGeom prst="rect">
            <a:avLst/>
          </a:prstGeom>
        </p:spPr>
        <p:txBody>
          <a:bodyPr>
            <a:spAutoFit/>
          </a:bodyPr>
          <a:lstStyle/>
          <a:p>
            <a:r>
              <a:rPr lang="en-US">
                <a:solidFill>
                  <a:srgbClr val="000000"/>
                </a:solidFill>
                <a:latin typeface="Times New Roman" panose="02020603050405020304" pitchFamily="18" charset="0"/>
              </a:rPr>
              <a:t> narrow, discontinuous chlorotic, and/or necrotic streaks that run parallel to the veins of the leaf lamina, and pseudostem splitting. In a few cases, internal necrosis, aberrant bunch emergence, fruit peel splitting, and necrotic fruit spots are also seen. </a:t>
            </a:r>
            <a:endParaRPr lang="en-US" dirty="0"/>
          </a:p>
        </p:txBody>
      </p:sp>
      <p:sp>
        <p:nvSpPr>
          <p:cNvPr id="6" name="Rectangle 5">
            <a:extLst>
              <a:ext uri="{FF2B5EF4-FFF2-40B4-BE49-F238E27FC236}">
                <a16:creationId xmlns:a16="http://schemas.microsoft.com/office/drawing/2014/main" id="{8A80CD0B-7495-45E4-BE73-1D169350437D}"/>
              </a:ext>
            </a:extLst>
          </p:cNvPr>
          <p:cNvSpPr/>
          <p:nvPr/>
        </p:nvSpPr>
        <p:spPr>
          <a:xfrm>
            <a:off x="12549220" y="4562793"/>
            <a:ext cx="6096000" cy="1477328"/>
          </a:xfrm>
          <a:prstGeom prst="rect">
            <a:avLst/>
          </a:prstGeom>
        </p:spPr>
        <p:txBody>
          <a:bodyPr>
            <a:spAutoFit/>
          </a:bodyPr>
          <a:lstStyle/>
          <a:p>
            <a:r>
              <a:rPr lang="en-US"/>
              <a:t>Symptoms and virus load depend strongly on temperature. Enhanced symptom expression was seen when plants were continuously grown at 22 °C, but became indiscernible when plants were shifted to continuous growth at 28 °C to 35 °C.</a:t>
            </a:r>
            <a:endParaRPr lang="en-US" dirty="0"/>
          </a:p>
        </p:txBody>
      </p:sp>
      <p:pic>
        <p:nvPicPr>
          <p:cNvPr id="3" name="Picture 2">
            <a:extLst>
              <a:ext uri="{FF2B5EF4-FFF2-40B4-BE49-F238E27FC236}">
                <a16:creationId xmlns:a16="http://schemas.microsoft.com/office/drawing/2014/main" id="{C2C73DEE-A178-43C5-AF21-C7A1EED89E70}"/>
              </a:ext>
            </a:extLst>
          </p:cNvPr>
          <p:cNvPicPr>
            <a:picLocks noChangeAspect="1"/>
          </p:cNvPicPr>
          <p:nvPr/>
        </p:nvPicPr>
        <p:blipFill>
          <a:blip r:embed="rId2"/>
          <a:stretch>
            <a:fillRect/>
          </a:stretch>
        </p:blipFill>
        <p:spPr>
          <a:xfrm>
            <a:off x="3374136" y="1679951"/>
            <a:ext cx="5071538" cy="5099949"/>
          </a:xfrm>
          <a:prstGeom prst="rect">
            <a:avLst/>
          </a:prstGeom>
        </p:spPr>
      </p:pic>
      <p:sp>
        <p:nvSpPr>
          <p:cNvPr id="16" name="TextBox 15">
            <a:extLst>
              <a:ext uri="{FF2B5EF4-FFF2-40B4-BE49-F238E27FC236}">
                <a16:creationId xmlns:a16="http://schemas.microsoft.com/office/drawing/2014/main" id="{57F665A1-FE5C-4284-8D5C-FA6478783FE4}"/>
              </a:ext>
            </a:extLst>
          </p:cNvPr>
          <p:cNvSpPr txBox="1"/>
          <p:nvPr/>
        </p:nvSpPr>
        <p:spPr>
          <a:xfrm>
            <a:off x="6574536" y="709124"/>
            <a:ext cx="4222053" cy="646331"/>
          </a:xfrm>
          <a:prstGeom prst="rect">
            <a:avLst/>
          </a:prstGeom>
          <a:noFill/>
        </p:spPr>
        <p:txBody>
          <a:bodyPr wrap="none" rtlCol="0">
            <a:spAutoFit/>
          </a:bodyPr>
          <a:lstStyle/>
          <a:p>
            <a:r>
              <a:rPr lang="en-US" dirty="0"/>
              <a:t>Cucumber mosaic virus</a:t>
            </a:r>
          </a:p>
          <a:p>
            <a:r>
              <a:rPr lang="en-US" dirty="0"/>
              <a:t>(widest host range virus) </a:t>
            </a:r>
            <a:r>
              <a:rPr lang="en-US" dirty="0" err="1"/>
              <a:t>Bromoviridae</a:t>
            </a:r>
            <a:endParaRPr lang="en-US" dirty="0"/>
          </a:p>
        </p:txBody>
      </p:sp>
    </p:spTree>
    <p:extLst>
      <p:ext uri="{BB962C8B-B14F-4D97-AF65-F5344CB8AC3E}">
        <p14:creationId xmlns:p14="http://schemas.microsoft.com/office/powerpoint/2010/main" val="232130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A5761E-4181-4744-B36A-1BE599F25305}"/>
              </a:ext>
            </a:extLst>
          </p:cNvPr>
          <p:cNvPicPr>
            <a:picLocks noChangeAspect="1"/>
          </p:cNvPicPr>
          <p:nvPr/>
        </p:nvPicPr>
        <p:blipFill>
          <a:blip r:embed="rId2">
            <a:duotone>
              <a:schemeClr val="accent2">
                <a:shade val="45000"/>
                <a:satMod val="135000"/>
              </a:schemeClr>
              <a:prstClr val="white"/>
            </a:duotone>
          </a:blip>
          <a:stretch>
            <a:fillRect/>
          </a:stretch>
        </p:blipFill>
        <p:spPr>
          <a:xfrm>
            <a:off x="-89202" y="1045029"/>
            <a:ext cx="12325801" cy="5304225"/>
          </a:xfrm>
          <a:prstGeom prst="rect">
            <a:avLst/>
          </a:prstGeom>
        </p:spPr>
      </p:pic>
      <p:sp>
        <p:nvSpPr>
          <p:cNvPr id="6" name="Star: 5 Points 5">
            <a:extLst>
              <a:ext uri="{FF2B5EF4-FFF2-40B4-BE49-F238E27FC236}">
                <a16:creationId xmlns:a16="http://schemas.microsoft.com/office/drawing/2014/main" id="{FF32A2BD-6524-4C99-AC5F-E98CA058BD22}"/>
              </a:ext>
            </a:extLst>
          </p:cNvPr>
          <p:cNvSpPr/>
          <p:nvPr/>
        </p:nvSpPr>
        <p:spPr>
          <a:xfrm>
            <a:off x="4281713" y="4151086"/>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66FA91F3-D000-4D7F-97EB-87D10E7ABD86}"/>
              </a:ext>
            </a:extLst>
          </p:cNvPr>
          <p:cNvSpPr/>
          <p:nvPr/>
        </p:nvSpPr>
        <p:spPr>
          <a:xfrm>
            <a:off x="3592284" y="3066143"/>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AEBB3644-9D2A-492A-973E-5C10B40C0647}"/>
              </a:ext>
            </a:extLst>
          </p:cNvPr>
          <p:cNvSpPr/>
          <p:nvPr/>
        </p:nvSpPr>
        <p:spPr>
          <a:xfrm>
            <a:off x="3229427" y="2796883"/>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6EF84C0-9FD8-4095-A026-6FFCC6715801}"/>
              </a:ext>
            </a:extLst>
          </p:cNvPr>
          <p:cNvSpPr/>
          <p:nvPr/>
        </p:nvSpPr>
        <p:spPr>
          <a:xfrm>
            <a:off x="3207656" y="3400294"/>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0993FBF6-B61A-4159-99C7-CC5E5903AA55}"/>
              </a:ext>
            </a:extLst>
          </p:cNvPr>
          <p:cNvSpPr/>
          <p:nvPr/>
        </p:nvSpPr>
        <p:spPr>
          <a:xfrm>
            <a:off x="3460597" y="4057488"/>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1C169C23-BF46-4BFF-A0F4-DCAB13C34F92}"/>
              </a:ext>
            </a:extLst>
          </p:cNvPr>
          <p:cNvSpPr/>
          <p:nvPr/>
        </p:nvSpPr>
        <p:spPr>
          <a:xfrm>
            <a:off x="3918856" y="3400293"/>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C7B76C57-18F5-43AC-9F72-4EE93F274B3F}"/>
              </a:ext>
            </a:extLst>
          </p:cNvPr>
          <p:cNvSpPr/>
          <p:nvPr/>
        </p:nvSpPr>
        <p:spPr>
          <a:xfrm>
            <a:off x="5740398" y="2400996"/>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F0333D20-83B7-4488-96EA-D7FE9FFF84BD}"/>
              </a:ext>
            </a:extLst>
          </p:cNvPr>
          <p:cNvSpPr/>
          <p:nvPr/>
        </p:nvSpPr>
        <p:spPr>
          <a:xfrm>
            <a:off x="5820227" y="2874150"/>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A0548DC4-CAB2-4522-94DE-1658825BD596}"/>
              </a:ext>
            </a:extLst>
          </p:cNvPr>
          <p:cNvSpPr/>
          <p:nvPr/>
        </p:nvSpPr>
        <p:spPr>
          <a:xfrm>
            <a:off x="5406570" y="3285990"/>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187D1AA3-4C98-416C-8A91-C843ACD5E27B}"/>
              </a:ext>
            </a:extLst>
          </p:cNvPr>
          <p:cNvSpPr/>
          <p:nvPr/>
        </p:nvSpPr>
        <p:spPr>
          <a:xfrm>
            <a:off x="5921826" y="3543090"/>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EC4D67BB-EFE8-4E8F-B247-B92276AA9E0D}"/>
              </a:ext>
            </a:extLst>
          </p:cNvPr>
          <p:cNvSpPr/>
          <p:nvPr/>
        </p:nvSpPr>
        <p:spPr>
          <a:xfrm>
            <a:off x="6945083" y="4842119"/>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1C0E3D26-D4FB-45ED-9F40-C99ECFDB4B8A}"/>
              </a:ext>
            </a:extLst>
          </p:cNvPr>
          <p:cNvSpPr/>
          <p:nvPr/>
        </p:nvSpPr>
        <p:spPr>
          <a:xfrm>
            <a:off x="7241380" y="3816059"/>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C18EE2A9-100C-4154-8B0C-F92508798FE3}"/>
              </a:ext>
            </a:extLst>
          </p:cNvPr>
          <p:cNvSpPr/>
          <p:nvPr/>
        </p:nvSpPr>
        <p:spPr>
          <a:xfrm>
            <a:off x="7331826" y="2703286"/>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B98E2F0B-7FBB-4020-8A9C-5DBEC6C39925}"/>
              </a:ext>
            </a:extLst>
          </p:cNvPr>
          <p:cNvSpPr/>
          <p:nvPr/>
        </p:nvSpPr>
        <p:spPr>
          <a:xfrm>
            <a:off x="7970163" y="3125268"/>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BEEC45B3-1BE2-4E0D-BB16-EE5C41A6D2AC}"/>
              </a:ext>
            </a:extLst>
          </p:cNvPr>
          <p:cNvSpPr/>
          <p:nvPr/>
        </p:nvSpPr>
        <p:spPr>
          <a:xfrm>
            <a:off x="7867271" y="4493776"/>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9F4C1908-F1E3-4BA7-92D2-A15039EDCF9A}"/>
              </a:ext>
            </a:extLst>
          </p:cNvPr>
          <p:cNvSpPr/>
          <p:nvPr/>
        </p:nvSpPr>
        <p:spPr>
          <a:xfrm>
            <a:off x="11030850" y="3968168"/>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07F0AD56-42B3-4C44-BAE0-D3B89D0BF39F}"/>
              </a:ext>
            </a:extLst>
          </p:cNvPr>
          <p:cNvSpPr/>
          <p:nvPr/>
        </p:nvSpPr>
        <p:spPr>
          <a:xfrm>
            <a:off x="3523077" y="3669554"/>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0B0E509B-7510-46FF-B4C6-A1076EEA4B3A}"/>
              </a:ext>
            </a:extLst>
          </p:cNvPr>
          <p:cNvSpPr/>
          <p:nvPr/>
        </p:nvSpPr>
        <p:spPr>
          <a:xfrm>
            <a:off x="6481683" y="3488125"/>
            <a:ext cx="362857" cy="362857"/>
          </a:xfrm>
          <a:prstGeom prst="star5">
            <a:avLst>
              <a:gd name="adj" fmla="val 19098"/>
              <a:gd name="hf" fmla="val 105146"/>
              <a:gd name="vf" fmla="val 1105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C7E8340C-B4F5-44B1-AA7C-70F434D70C8D}"/>
              </a:ext>
            </a:extLst>
          </p:cNvPr>
          <p:cNvSpPr/>
          <p:nvPr/>
        </p:nvSpPr>
        <p:spPr>
          <a:xfrm>
            <a:off x="6819935" y="3515712"/>
            <a:ext cx="362857" cy="362857"/>
          </a:xfrm>
          <a:prstGeom prst="star5">
            <a:avLst>
              <a:gd name="adj" fmla="val 19098"/>
              <a:gd name="hf" fmla="val 105146"/>
              <a:gd name="vf" fmla="val 1105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0C2EF42F-3067-424B-BED0-BDF689195063}"/>
              </a:ext>
            </a:extLst>
          </p:cNvPr>
          <p:cNvSpPr/>
          <p:nvPr/>
        </p:nvSpPr>
        <p:spPr>
          <a:xfrm>
            <a:off x="7373253" y="4193186"/>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5872D51E-4A0E-4EEC-9546-56119F4445A6}"/>
              </a:ext>
            </a:extLst>
          </p:cNvPr>
          <p:cNvSpPr/>
          <p:nvPr/>
        </p:nvSpPr>
        <p:spPr>
          <a:xfrm>
            <a:off x="9602783" y="2602915"/>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ECEE8BBB-A729-46C7-8764-D9FC395EBA44}"/>
              </a:ext>
            </a:extLst>
          </p:cNvPr>
          <p:cNvSpPr/>
          <p:nvPr/>
        </p:nvSpPr>
        <p:spPr>
          <a:xfrm>
            <a:off x="8801926" y="3037436"/>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78EC34E2-0C61-4E8F-8347-F5A4005231D7}"/>
              </a:ext>
            </a:extLst>
          </p:cNvPr>
          <p:cNvSpPr/>
          <p:nvPr/>
        </p:nvSpPr>
        <p:spPr>
          <a:xfrm>
            <a:off x="8975110" y="3453202"/>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07DFB0AF-7C9D-491C-81BE-C47A0EF839F0}"/>
              </a:ext>
            </a:extLst>
          </p:cNvPr>
          <p:cNvSpPr/>
          <p:nvPr/>
        </p:nvSpPr>
        <p:spPr>
          <a:xfrm>
            <a:off x="9633689" y="3285990"/>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44C9809F-E354-4471-9710-1A315EE9D07F}"/>
              </a:ext>
            </a:extLst>
          </p:cNvPr>
          <p:cNvSpPr/>
          <p:nvPr/>
        </p:nvSpPr>
        <p:spPr>
          <a:xfrm>
            <a:off x="10667993" y="4658129"/>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323A76A0-0DF5-440A-BC20-1E179A15016F}"/>
              </a:ext>
            </a:extLst>
          </p:cNvPr>
          <p:cNvSpPr/>
          <p:nvPr/>
        </p:nvSpPr>
        <p:spPr>
          <a:xfrm>
            <a:off x="10034841" y="3746289"/>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6F8D8CBC-4FEF-444A-A3FA-3C7D806A7B74}"/>
              </a:ext>
            </a:extLst>
          </p:cNvPr>
          <p:cNvSpPr/>
          <p:nvPr/>
        </p:nvSpPr>
        <p:spPr>
          <a:xfrm>
            <a:off x="11757894" y="4547829"/>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32">
            <a:extLst>
              <a:ext uri="{FF2B5EF4-FFF2-40B4-BE49-F238E27FC236}">
                <a16:creationId xmlns:a16="http://schemas.microsoft.com/office/drawing/2014/main" id="{1E4C51F4-1B64-4E01-9F56-711C1B50FC37}"/>
              </a:ext>
            </a:extLst>
          </p:cNvPr>
          <p:cNvSpPr/>
          <p:nvPr/>
        </p:nvSpPr>
        <p:spPr>
          <a:xfrm>
            <a:off x="87084" y="4493776"/>
            <a:ext cx="362857" cy="36285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E26B6A-2F08-45D7-A5B0-9743FD1E0681}"/>
              </a:ext>
            </a:extLst>
          </p:cNvPr>
          <p:cNvSpPr/>
          <p:nvPr/>
        </p:nvSpPr>
        <p:spPr>
          <a:xfrm>
            <a:off x="126782" y="1216598"/>
            <a:ext cx="6096000" cy="923330"/>
          </a:xfrm>
          <a:prstGeom prst="rect">
            <a:avLst/>
          </a:prstGeom>
          <a:solidFill>
            <a:schemeClr val="bg1"/>
          </a:solidFill>
        </p:spPr>
        <p:txBody>
          <a:bodyPr>
            <a:spAutoFit/>
          </a:bodyPr>
          <a:lstStyle/>
          <a:p>
            <a:r>
              <a:rPr lang="en-US" dirty="0"/>
              <a:t>About 85% of this global production comes from small plots and backyard gardens in the developing world, and only 15% goes to the export trade.</a:t>
            </a:r>
          </a:p>
        </p:txBody>
      </p:sp>
    </p:spTree>
    <p:extLst>
      <p:ext uri="{BB962C8B-B14F-4D97-AF65-F5344CB8AC3E}">
        <p14:creationId xmlns:p14="http://schemas.microsoft.com/office/powerpoint/2010/main" val="3115417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5c095b5-45f7-4300-80b5-5885b5eb056a"/>
</p:tagLst>
</file>

<file path=ppt/theme/theme1.xml><?xml version="1.0" encoding="utf-8"?>
<a:theme xmlns:a="http://schemas.openxmlformats.org/drawingml/2006/main" name="Office Theme">
  <a:themeElements>
    <a:clrScheme name="Custom 1">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418AB3"/>
      </a:hlink>
      <a:folHlink>
        <a:srgbClr val="418AB3"/>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2549</Words>
  <Application>Microsoft Office PowerPoint</Application>
  <PresentationFormat>Widescreen</PresentationFormat>
  <Paragraphs>245</Paragraphs>
  <Slides>45</Slides>
  <Notes>11</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-apple-system</vt:lpstr>
      <vt:lpstr>Arial</vt:lpstr>
      <vt:lpstr>Arial Nova Cond</vt:lpstr>
      <vt:lpstr>Avenir Next LT Pro</vt:lpstr>
      <vt:lpstr>Calibri</vt:lpstr>
      <vt:lpstr>NexusSerif</vt:lpstr>
      <vt:lpstr>open_sansregular</vt:lpstr>
      <vt:lpstr>Times New Roman</vt:lpstr>
      <vt:lpstr>Office Theme</vt:lpstr>
      <vt:lpstr>Banana Streak Viruses Badnaviruses</vt:lpstr>
      <vt:lpstr>Taxonomy, phylogeny, etc. </vt:lpstr>
      <vt:lpstr>PowerPoint Presentation</vt:lpstr>
      <vt:lpstr>PowerPoint Presentation</vt:lpstr>
      <vt:lpstr>PowerPoint Presentation</vt:lpstr>
      <vt:lpstr>Disease Biology, Ecology, Epidemiology</vt:lpstr>
      <vt:lpstr>Banana Streak Disease</vt:lpstr>
      <vt:lpstr>Banana Streak virus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Virions &amp; Genome</vt:lpstr>
      <vt:lpstr>PowerPoint Presentation</vt:lpstr>
      <vt:lpstr>PowerPoint Presentation</vt:lpstr>
      <vt:lpstr>What Protein Functions are encoded on the BSOLV genome?</vt:lpstr>
      <vt:lpstr>Virion life cycle</vt:lpstr>
      <vt:lpstr>PowerPoint Presentation</vt:lpstr>
      <vt:lpstr>PowerPoint Presentation</vt:lpstr>
      <vt:lpstr>PowerPoint Presentation</vt:lpstr>
      <vt:lpstr>PowerPoint Presentation</vt:lpstr>
      <vt:lpstr>PowerPoint Presentation</vt:lpstr>
      <vt:lpstr>eBSV Silver linings</vt:lpstr>
      <vt:lpstr>PowerPoint Presentation</vt:lpstr>
      <vt:lpstr>PowerPoint Presentation</vt:lpstr>
      <vt:lpstr>PowerPoint Presentation</vt:lpstr>
      <vt:lpstr>PowerPoint Presentation</vt:lpstr>
      <vt:lpstr>PowerPoint Presentation</vt:lpstr>
      <vt:lpstr>PowerPoint Presentation</vt:lpstr>
      <vt:lpstr>CRISPR You can design a gRNA to cleave nearly anywhere in a genome</vt:lpstr>
      <vt:lpstr>CRISPR You can design a gRNA to cleave nearly anywhere in a genome</vt:lpstr>
      <vt:lpstr>CRISPR You can design a gRNA to cleave nearly anywhere in a genome</vt:lpstr>
      <vt:lpstr>CRISPR You can design a gRNA to cleave nearly anywhere in a genome</vt:lpstr>
      <vt:lpstr>CRISPR You can design a gRNA to cleave nearly anywhere in a genome</vt:lpstr>
      <vt:lpstr>CRISPR You can design a gRNA to cleave nearly anywhere in a genome</vt:lpstr>
      <vt:lpstr>PowerPoint Presentation</vt:lpstr>
      <vt:lpstr>PowerPoint Presentation</vt:lpstr>
      <vt:lpstr>PowerPoint Presentation</vt:lpstr>
      <vt:lpstr>Placentas, Syncytia and Endogenous viruses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Lowe-Power</dc:creator>
  <cp:lastModifiedBy>Tiffany Lowe-Power</cp:lastModifiedBy>
  <cp:revision>54</cp:revision>
  <cp:lastPrinted>2022-02-22T01:06:43Z</cp:lastPrinted>
  <dcterms:created xsi:type="dcterms:W3CDTF">2022-02-21T17:18:42Z</dcterms:created>
  <dcterms:modified xsi:type="dcterms:W3CDTF">2022-04-07T16:54:15Z</dcterms:modified>
</cp:coreProperties>
</file>