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821" r:id="rId3"/>
    <p:sldId id="832" r:id="rId4"/>
    <p:sldId id="833" r:id="rId5"/>
    <p:sldId id="834" r:id="rId6"/>
    <p:sldId id="835" r:id="rId7"/>
    <p:sldId id="819" r:id="rId8"/>
    <p:sldId id="257" r:id="rId9"/>
    <p:sldId id="262" r:id="rId10"/>
    <p:sldId id="279" r:id="rId11"/>
    <p:sldId id="281" r:id="rId12"/>
    <p:sldId id="270" r:id="rId13"/>
    <p:sldId id="285" r:id="rId14"/>
    <p:sldId id="286" r:id="rId15"/>
    <p:sldId id="287" r:id="rId16"/>
    <p:sldId id="289" r:id="rId17"/>
    <p:sldId id="272" r:id="rId18"/>
    <p:sldId id="275" r:id="rId19"/>
    <p:sldId id="813" r:id="rId20"/>
    <p:sldId id="814" r:id="rId21"/>
    <p:sldId id="815" r:id="rId22"/>
    <p:sldId id="816" r:id="rId23"/>
    <p:sldId id="817" r:id="rId24"/>
    <p:sldId id="818" r:id="rId25"/>
  </p:sldIdLst>
  <p:sldSz cx="12192000" cy="6858000"/>
  <p:notesSz cx="7010400" cy="92964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B114197-BC5A-477C-B1F6-00A72ED53746}">
          <p14:sldIdLst>
            <p14:sldId id="256"/>
          </p14:sldIdLst>
        </p14:section>
        <p14:section name="Student Printouts" id="{56850046-5F3D-4FC5-B8BE-7256082675C0}">
          <p14:sldIdLst>
            <p14:sldId id="821"/>
            <p14:sldId id="832"/>
            <p14:sldId id="833"/>
            <p14:sldId id="834"/>
            <p14:sldId id="835"/>
            <p14:sldId id="819"/>
            <p14:sldId id="257"/>
            <p14:sldId id="262"/>
            <p14:sldId id="279"/>
            <p14:sldId id="281"/>
            <p14:sldId id="270"/>
            <p14:sldId id="285"/>
            <p14:sldId id="286"/>
            <p14:sldId id="287"/>
            <p14:sldId id="289"/>
            <p14:sldId id="272"/>
            <p14:sldId id="275"/>
            <p14:sldId id="813"/>
            <p14:sldId id="814"/>
            <p14:sldId id="815"/>
            <p14:sldId id="816"/>
            <p14:sldId id="817"/>
            <p14:sldId id="818"/>
          </p14:sldIdLst>
        </p14:section>
        <p14:section name="Instructor key" id="{2E49532B-3052-41CB-81DA-0E219255C9D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6374" autoAdjust="0"/>
  </p:normalViewPr>
  <p:slideViewPr>
    <p:cSldViewPr snapToGrid="0">
      <p:cViewPr varScale="1">
        <p:scale>
          <a:sx n="83" d="100"/>
          <a:sy n="83" d="100"/>
        </p:scale>
        <p:origin x="475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3T23:42:23.79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3T23:42:23.79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876D0-390A-4985-9EE5-399F6FF16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1A0377-60C8-45DD-AD04-63B8AB158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EEB34-3B77-4EB3-BE83-E9DDB1BFF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D59D-DA16-477F-8B29-196AC503A58E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2BFEA-F19B-4249-881D-42431564A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3C54E-6012-4860-87EE-7DC9B1C6E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E518-9916-4CA1-93BE-2A89CB65C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7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FDBCD-CF81-46DC-BD7E-C62F44A35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709CDB-D781-4936-8767-2764887A7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00B50-DCD2-4824-ABCD-C49721335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D59D-DA16-477F-8B29-196AC503A58E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91418-CB31-4908-AB82-69AE234D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F02F4-065B-447C-8679-89D7388A0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E518-9916-4CA1-93BE-2A89CB65C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9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934073-4287-4189-813D-F19D42CE6D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5C6D38-E46F-406E-ACDE-681BF38DF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5B799-6BB0-4306-9ECA-B8AA10BE6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D59D-DA16-477F-8B29-196AC503A58E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655DE-909C-4472-9E41-B9DD5A5E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01D40-370E-456E-9AC6-AD5385024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E518-9916-4CA1-93BE-2A89CB65C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0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BB349-BD2B-48AB-AC74-54ABEC7BC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5EE2D-5261-4B3D-8EE9-0E782C3A4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63644-EA2E-42A1-B3C3-E8936342C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D59D-DA16-477F-8B29-196AC503A58E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DE27A-59DD-4F06-9CE8-C487EF134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14608-5375-4296-8890-96F85607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E518-9916-4CA1-93BE-2A89CB65C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3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2DAC-3007-4BEB-9276-AB053833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73A4A-F575-4338-BED8-5D5259B55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06FB7-4734-4FAD-94C6-8F91C189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D59D-DA16-477F-8B29-196AC503A58E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C4ABF-DEE3-48F5-A08F-1D6C968C8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45990-2969-4B69-9D98-977D5D5A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E518-9916-4CA1-93BE-2A89CB65C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44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C5418-E102-4DF7-BC7E-6FD911B0A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0E67E-7702-488D-9D98-BBC6F72C7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DE152-309F-4A2B-B4B8-1D5D41850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AF6C6-34DD-49E3-B07D-0C261720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D59D-DA16-477F-8B29-196AC503A58E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BECC3-4BF7-4A82-912A-FC4E3A378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3A32D-09B9-4071-8627-CA5D2EB8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E518-9916-4CA1-93BE-2A89CB65C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67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6039C-65FB-4451-9524-72B2BC7C8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62187-B6B8-47BD-BC7C-EE3150CDB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C4610-5D25-427B-AD20-18A39AA79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E5DF64-DFAA-4858-AF9D-CE85BECF46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15DC7F-907D-4251-B249-36C158721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649334-24DF-4444-A0CD-F723AB97D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D59D-DA16-477F-8B29-196AC503A58E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83AAA8-3635-45CA-B709-CC6530BFF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85D79C-726F-4EA9-9A29-868A365D9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E518-9916-4CA1-93BE-2A89CB65C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3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91E15-82F5-41C7-87AE-6EB4B3EA4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A6CB90-B755-447F-8ED8-7C713A966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D59D-DA16-477F-8B29-196AC503A58E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63F1DC-06CE-40F2-B32B-F898B930D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10D23A-7208-4E9E-9F0D-0723ADB7A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E518-9916-4CA1-93BE-2A89CB65C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7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44B78D-2227-4E7D-A406-83245EE05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D59D-DA16-477F-8B29-196AC503A58E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715ED-0E7E-4C21-9451-3872F4B8F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0CA2E-0410-471E-B6D6-9BF366397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E518-9916-4CA1-93BE-2A89CB65C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68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539F9-0773-4CB1-8A4A-4E1C462E9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8E596-6FC0-4A23-8DAF-3521FE545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F6CF9-E7F4-41F0-84A0-7666E9671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417F0-AB74-41CD-9C52-7EA3047C5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D59D-DA16-477F-8B29-196AC503A58E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65C5D-2C27-4000-95F7-ECDB70675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5103A-E1C7-4087-91AE-B2BE255B0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E518-9916-4CA1-93BE-2A89CB65C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85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9B7E5-8B38-4492-BA71-E12614778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547CE9-3CB9-47FE-9B38-1497BEA02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D4426-9FEB-44AC-A51A-7B619AC56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C50A5B-0E12-4416-A163-9CE6BC0CF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D59D-DA16-477F-8B29-196AC503A58E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D200C-6556-42DD-B45C-010A08DFC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9BC29-BC84-4579-A957-64A7ADC85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E518-9916-4CA1-93BE-2A89CB65C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2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789CC3-C074-425E-925A-5B8DD74C2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7AB26-4051-4E49-8B3D-113F2E8D5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E16F2-1376-45A2-A5F5-82AA55F37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ED59D-DA16-477F-8B29-196AC503A58E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64620-26E5-4121-9E63-107CDD2B8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A99DE-BBF2-4DB0-B685-E0E73557B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AE518-9916-4CA1-93BE-2A89CB65C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1182-ABDC-4105-A3CA-F462E35279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Aspergillus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ED8AF1-35AF-4076-A724-0336D6A643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genus of One Health pathogens</a:t>
            </a:r>
          </a:p>
        </p:txBody>
      </p:sp>
    </p:spTree>
    <p:extLst>
      <p:ext uri="{BB962C8B-B14F-4D97-AF65-F5344CB8AC3E}">
        <p14:creationId xmlns:p14="http://schemas.microsoft.com/office/powerpoint/2010/main" val="321115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B36A-246E-47CF-825A-3F3C21F9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497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US" dirty="0"/>
              <a:t>Disease Cycle: </a:t>
            </a:r>
            <a:r>
              <a:rPr lang="en-US" i="1" dirty="0"/>
              <a:t>A. flavus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59C636F-E723-436B-87C0-A8667E319A78}"/>
              </a:ext>
            </a:extLst>
          </p:cNvPr>
          <p:cNvSpPr txBox="1"/>
          <p:nvPr/>
        </p:nvSpPr>
        <p:spPr>
          <a:xfrm>
            <a:off x="2527393" y="1318433"/>
            <a:ext cx="979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Corn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3854F41-46A1-4E14-A944-F1C06A30B15E}"/>
              </a:ext>
            </a:extLst>
          </p:cNvPr>
          <p:cNvSpPr txBox="1"/>
          <p:nvPr/>
        </p:nvSpPr>
        <p:spPr>
          <a:xfrm>
            <a:off x="7867446" y="1425639"/>
            <a:ext cx="1359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Peanut</a:t>
            </a:r>
          </a:p>
        </p:txBody>
      </p:sp>
      <p:pic>
        <p:nvPicPr>
          <p:cNvPr id="11266" name="Picture 2" descr="The Peanut Plague | Discover Magazine">
            <a:extLst>
              <a:ext uri="{FF2B5EF4-FFF2-40B4-BE49-F238E27FC236}">
                <a16:creationId xmlns:a16="http://schemas.microsoft.com/office/drawing/2014/main" id="{322B94A2-05A7-417E-846C-58E9853E8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388" y="5319386"/>
            <a:ext cx="2146903" cy="153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Aspergillus Ear Rot">
            <a:extLst>
              <a:ext uri="{FF2B5EF4-FFF2-40B4-BE49-F238E27FC236}">
                <a16:creationId xmlns:a16="http://schemas.microsoft.com/office/drawing/2014/main" id="{86C628DD-53A4-47F9-85C4-00CB63219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100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173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B36A-246E-47CF-825A-3F3C21F9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497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US" dirty="0"/>
              <a:t>Disease Cycle: </a:t>
            </a:r>
            <a:r>
              <a:rPr lang="en-US" i="1" dirty="0"/>
              <a:t>A. flavus</a:t>
            </a:r>
          </a:p>
        </p:txBody>
      </p:sp>
      <p:pic>
        <p:nvPicPr>
          <p:cNvPr id="67" name="Picture 2" descr="Aspergillus Ear Rot of Corn | Crop Protection Network">
            <a:extLst>
              <a:ext uri="{FF2B5EF4-FFF2-40B4-BE49-F238E27FC236}">
                <a16:creationId xmlns:a16="http://schemas.microsoft.com/office/drawing/2014/main" id="{9F0587BA-0AED-4D07-BE18-0E6C4BF5C2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0" b="8826"/>
          <a:stretch/>
        </p:blipFill>
        <p:spPr bwMode="auto">
          <a:xfrm>
            <a:off x="2687637" y="888274"/>
            <a:ext cx="6816725" cy="587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685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B36A-246E-47CF-825A-3F3C21F9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497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US" dirty="0"/>
              <a:t>Fitness factors: </a:t>
            </a:r>
            <a:r>
              <a:rPr lang="en-US" i="1" dirty="0"/>
              <a:t>A. flavus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3F0AC4-10BD-4EA2-BAF9-3B6E9749B2E1}"/>
              </a:ext>
            </a:extLst>
          </p:cNvPr>
          <p:cNvSpPr txBox="1"/>
          <p:nvPr/>
        </p:nvSpPr>
        <p:spPr>
          <a:xfrm>
            <a:off x="113211" y="653695"/>
            <a:ext cx="1256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Mycotoxins</a:t>
            </a:r>
          </a:p>
        </p:txBody>
      </p:sp>
      <p:pic>
        <p:nvPicPr>
          <p:cNvPr id="8194" name="Picture 2" descr="https://upload.wikimedia.org/wikipedia/commons/thumb/e/ee/%28%E2%80%93%29-Aflatoxin_B1_Structural_Formulae_V.1.svg/1280px-%28%E2%80%93%29-Aflatoxin_B1_Structural_Formulae_V.1.svg.png">
            <a:extLst>
              <a:ext uri="{FF2B5EF4-FFF2-40B4-BE49-F238E27FC236}">
                <a16:creationId xmlns:a16="http://schemas.microsoft.com/office/drawing/2014/main" id="{568658B1-E2D6-431F-A9D9-D644B99F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482" y="1626938"/>
            <a:ext cx="1818231" cy="130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flatoxin B1 - an overview | ScienceDirect Topics">
            <a:extLst>
              <a:ext uri="{FF2B5EF4-FFF2-40B4-BE49-F238E27FC236}">
                <a16:creationId xmlns:a16="http://schemas.microsoft.com/office/drawing/2014/main" id="{50C865BE-FC2D-4A0F-99B9-22E37D840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5" t="40573" r="65452" b="36022"/>
          <a:stretch/>
        </p:blipFill>
        <p:spPr bwMode="auto">
          <a:xfrm>
            <a:off x="8859380" y="1825508"/>
            <a:ext cx="1763980" cy="111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D970E1B-25D4-4689-8AF6-472F77094B40}"/>
              </a:ext>
            </a:extLst>
          </p:cNvPr>
          <p:cNvGrpSpPr/>
          <p:nvPr/>
        </p:nvGrpSpPr>
        <p:grpSpPr>
          <a:xfrm>
            <a:off x="5413171" y="1729383"/>
            <a:ext cx="1770665" cy="1306948"/>
            <a:chOff x="8446613" y="1860567"/>
            <a:chExt cx="1770665" cy="1306948"/>
          </a:xfrm>
        </p:grpSpPr>
        <p:pic>
          <p:nvPicPr>
            <p:cNvPr id="20" name="Picture 4" descr="Aflatoxin B1 exo-8,9-epoxide.svg">
              <a:extLst>
                <a:ext uri="{FF2B5EF4-FFF2-40B4-BE49-F238E27FC236}">
                  <a16:creationId xmlns:a16="http://schemas.microsoft.com/office/drawing/2014/main" id="{DAFEEBCB-6B10-444F-80A0-87C5C374E9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3299" y="1860567"/>
              <a:ext cx="1763979" cy="1306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E605751-1674-4AEB-80A2-A519A39ECDF1}"/>
                </a:ext>
              </a:extLst>
            </p:cNvPr>
            <p:cNvSpPr/>
            <p:nvPr/>
          </p:nvSpPr>
          <p:spPr>
            <a:xfrm rot="20776750">
              <a:off x="8446613" y="2134680"/>
              <a:ext cx="375438" cy="315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9D37A86-95CE-40C6-8285-7CE8E58EE9CF}"/>
              </a:ext>
            </a:extLst>
          </p:cNvPr>
          <p:cNvSpPr txBox="1"/>
          <p:nvPr/>
        </p:nvSpPr>
        <p:spPr>
          <a:xfrm>
            <a:off x="5864731" y="1298001"/>
            <a:ext cx="92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Epoxide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750BD67-BA23-4CF5-9931-C64F57C172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1718"/>
          <a:stretch/>
        </p:blipFill>
        <p:spPr>
          <a:xfrm>
            <a:off x="1447482" y="4716527"/>
            <a:ext cx="9255884" cy="158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90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B36A-246E-47CF-825A-3F3C21F9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497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US" dirty="0"/>
              <a:t>Factors associated with Aflatoxin production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05359C-E243-4D5C-BADE-8830200BD3F7}"/>
              </a:ext>
            </a:extLst>
          </p:cNvPr>
          <p:cNvSpPr txBox="1"/>
          <p:nvPr/>
        </p:nvSpPr>
        <p:spPr>
          <a:xfrm>
            <a:off x="838200" y="935389"/>
            <a:ext cx="367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Aflatoxin production associated with: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C290A6-1921-4A4A-9F9D-04A6D58A3421}"/>
              </a:ext>
            </a:extLst>
          </p:cNvPr>
          <p:cNvSpPr txBox="1"/>
          <p:nvPr/>
        </p:nvSpPr>
        <p:spPr>
          <a:xfrm>
            <a:off x="838200" y="2077158"/>
            <a:ext cx="705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A. flavus </a:t>
            </a:r>
            <a:r>
              <a:rPr lang="en-US" dirty="0"/>
              <a:t>metabolism: consumes free sugars, then oils/lipids, then starch.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A27FD1-6C55-4EB4-B0A7-86D560F184D7}"/>
              </a:ext>
            </a:extLst>
          </p:cNvPr>
          <p:cNvSpPr txBox="1"/>
          <p:nvPr/>
        </p:nvSpPr>
        <p:spPr>
          <a:xfrm>
            <a:off x="1776549" y="380547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5B1D713-E3D7-401A-81C1-FF3EF7BB27A7}"/>
              </a:ext>
            </a:extLst>
          </p:cNvPr>
          <p:cNvSpPr txBox="1"/>
          <p:nvPr/>
        </p:nvSpPr>
        <p:spPr>
          <a:xfrm>
            <a:off x="861940" y="5072486"/>
            <a:ext cx="198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Storage conditions: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C933ED-338F-499A-BB2B-0BB4DA11E5D7}"/>
              </a:ext>
            </a:extLst>
          </p:cNvPr>
          <p:cNvSpPr txBox="1"/>
          <p:nvPr/>
        </p:nvSpPr>
        <p:spPr>
          <a:xfrm>
            <a:off x="806732" y="3311971"/>
            <a:ext cx="1062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Weather: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129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B36A-246E-47CF-825A-3F3C21F9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497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US" dirty="0"/>
              <a:t>Management: </a:t>
            </a:r>
            <a:r>
              <a:rPr lang="en-US" i="1" dirty="0"/>
              <a:t>A. flavus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B7362-C71F-437A-9BBC-F250A61E7060}"/>
              </a:ext>
            </a:extLst>
          </p:cNvPr>
          <p:cNvSpPr txBox="1"/>
          <p:nvPr/>
        </p:nvSpPr>
        <p:spPr>
          <a:xfrm>
            <a:off x="1281570" y="2324156"/>
            <a:ext cx="2726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Bacillus </a:t>
            </a:r>
            <a:r>
              <a:rPr lang="en-US" sz="2400" dirty="0" err="1"/>
              <a:t>thuringensis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7EA819-CD0F-4406-8830-FE448F2D6EE7}"/>
              </a:ext>
            </a:extLst>
          </p:cNvPr>
          <p:cNvSpPr txBox="1"/>
          <p:nvPr/>
        </p:nvSpPr>
        <p:spPr>
          <a:xfrm>
            <a:off x="5149855" y="2315178"/>
            <a:ext cx="1091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Cry1Ab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45C174-8DFD-4F1B-8CC4-5A62EB1FD393}"/>
              </a:ext>
            </a:extLst>
          </p:cNvPr>
          <p:cNvSpPr txBox="1"/>
          <p:nvPr/>
        </p:nvSpPr>
        <p:spPr>
          <a:xfrm>
            <a:off x="7559006" y="2208781"/>
            <a:ext cx="1969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Lepidopterans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E3C19E-B942-414A-8A2E-65C5C54E4F15}"/>
              </a:ext>
            </a:extLst>
          </p:cNvPr>
          <p:cNvSpPr txBox="1"/>
          <p:nvPr/>
        </p:nvSpPr>
        <p:spPr>
          <a:xfrm>
            <a:off x="1281570" y="906963"/>
            <a:ext cx="3609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Aflaguard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/>
              <a:t>Biological control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45150E-490E-48C6-BF07-E9B2AA5EFD80}"/>
              </a:ext>
            </a:extLst>
          </p:cNvPr>
          <p:cNvSpPr txBox="1"/>
          <p:nvPr/>
        </p:nvSpPr>
        <p:spPr>
          <a:xfrm>
            <a:off x="1281570" y="4069988"/>
            <a:ext cx="1327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Irrigation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1803F1-027E-4E0D-A804-D0F660C7A33B}"/>
              </a:ext>
            </a:extLst>
          </p:cNvPr>
          <p:cNvSpPr txBox="1"/>
          <p:nvPr/>
        </p:nvSpPr>
        <p:spPr>
          <a:xfrm>
            <a:off x="1281570" y="5229657"/>
            <a:ext cx="2717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Dry storage of seeds</a:t>
            </a:r>
          </a:p>
        </p:txBody>
      </p:sp>
    </p:spTree>
    <p:extLst>
      <p:ext uri="{BB962C8B-B14F-4D97-AF65-F5344CB8AC3E}">
        <p14:creationId xmlns:p14="http://schemas.microsoft.com/office/powerpoint/2010/main" val="1976280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5653236B-23E8-4E6C-ABF0-FED47FB07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3" y="896983"/>
            <a:ext cx="8521645" cy="145765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066F2AB-2954-41A5-95D3-60DCE60C9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44" y="2647406"/>
            <a:ext cx="5380056" cy="316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0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92E031F-D0BB-4C0F-8DD7-1569C80F335D}"/>
                  </a:ext>
                </a:extLst>
              </p14:cNvPr>
              <p14:cNvContentPartPr/>
              <p14:nvPr/>
            </p14:nvContentPartPr>
            <p14:xfrm>
              <a:off x="10174353" y="3973091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92E031F-D0BB-4C0F-8DD7-1569C80F33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70033" y="3968771"/>
                <a:ext cx="9000" cy="9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2" descr="https://ars.els-cdn.com/content/image/1-s2.0-S0966842X12001758-gr1.jpg">
            <a:extLst>
              <a:ext uri="{FF2B5EF4-FFF2-40B4-BE49-F238E27FC236}">
                <a16:creationId xmlns:a16="http://schemas.microsoft.com/office/drawing/2014/main" id="{BA131ECC-2704-49A8-A1BA-5E481C77E4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2" t="7931" r="38625" b="38769"/>
          <a:stretch/>
        </p:blipFill>
        <p:spPr bwMode="auto">
          <a:xfrm>
            <a:off x="1042207" y="785910"/>
            <a:ext cx="4677884" cy="492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BF23C8-4A9E-4C83-BE23-1F42013BABD6}"/>
              </a:ext>
            </a:extLst>
          </p:cNvPr>
          <p:cNvSpPr/>
          <p:nvPr/>
        </p:nvSpPr>
        <p:spPr>
          <a:xfrm>
            <a:off x="3352800" y="687977"/>
            <a:ext cx="1541417" cy="322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B7858F-F6E2-496B-926A-0528997142C4}"/>
              </a:ext>
            </a:extLst>
          </p:cNvPr>
          <p:cNvSpPr/>
          <p:nvPr/>
        </p:nvSpPr>
        <p:spPr>
          <a:xfrm>
            <a:off x="3352799" y="1271909"/>
            <a:ext cx="1541417" cy="322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830E8F-BCC7-4C81-8D40-E8E6E8318FF3}"/>
              </a:ext>
            </a:extLst>
          </p:cNvPr>
          <p:cNvSpPr/>
          <p:nvPr/>
        </p:nvSpPr>
        <p:spPr>
          <a:xfrm>
            <a:off x="3352798" y="1855841"/>
            <a:ext cx="1541417" cy="322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058A2E-0D12-4BC0-84AC-3CE700C9DE47}"/>
              </a:ext>
            </a:extLst>
          </p:cNvPr>
          <p:cNvSpPr/>
          <p:nvPr/>
        </p:nvSpPr>
        <p:spPr>
          <a:xfrm>
            <a:off x="4080315" y="949692"/>
            <a:ext cx="1541417" cy="322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A8AE8A-08A9-4BE2-A03F-2B7D46E2637D}"/>
              </a:ext>
            </a:extLst>
          </p:cNvPr>
          <p:cNvSpPr/>
          <p:nvPr/>
        </p:nvSpPr>
        <p:spPr>
          <a:xfrm>
            <a:off x="4197157" y="1563875"/>
            <a:ext cx="1541417" cy="322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3463CC-BF67-4544-A8C2-3CBDC5FCB0CE}"/>
              </a:ext>
            </a:extLst>
          </p:cNvPr>
          <p:cNvSpPr/>
          <p:nvPr/>
        </p:nvSpPr>
        <p:spPr>
          <a:xfrm>
            <a:off x="4532438" y="2178058"/>
            <a:ext cx="1541417" cy="322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D589B4-C3A1-4859-BB43-A386D6DEE229}"/>
              </a:ext>
            </a:extLst>
          </p:cNvPr>
          <p:cNvSpPr/>
          <p:nvPr/>
        </p:nvSpPr>
        <p:spPr>
          <a:xfrm>
            <a:off x="4032417" y="2451534"/>
            <a:ext cx="1726664" cy="322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60CF50-8503-4191-9256-A557BCBEC1E0}"/>
              </a:ext>
            </a:extLst>
          </p:cNvPr>
          <p:cNvSpPr/>
          <p:nvPr/>
        </p:nvSpPr>
        <p:spPr>
          <a:xfrm>
            <a:off x="3319506" y="2746214"/>
            <a:ext cx="2456993" cy="322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237B6F-FE0F-4C28-ACF7-8F51FFD2735B}"/>
              </a:ext>
            </a:extLst>
          </p:cNvPr>
          <p:cNvSpPr/>
          <p:nvPr/>
        </p:nvSpPr>
        <p:spPr>
          <a:xfrm>
            <a:off x="3352798" y="3086880"/>
            <a:ext cx="1541417" cy="322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CFEA48-055B-49D8-A475-BB9F4EC1AA21}"/>
              </a:ext>
            </a:extLst>
          </p:cNvPr>
          <p:cNvSpPr/>
          <p:nvPr/>
        </p:nvSpPr>
        <p:spPr>
          <a:xfrm>
            <a:off x="4419776" y="3326217"/>
            <a:ext cx="1541417" cy="322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28E2E0-83B5-4561-A215-7C1D81C53B36}"/>
              </a:ext>
            </a:extLst>
          </p:cNvPr>
          <p:cNvSpPr/>
          <p:nvPr/>
        </p:nvSpPr>
        <p:spPr>
          <a:xfrm>
            <a:off x="3350805" y="3639345"/>
            <a:ext cx="1998250" cy="322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CBA8EA-D4F7-4822-86D8-4CE892688714}"/>
              </a:ext>
            </a:extLst>
          </p:cNvPr>
          <p:cNvSpPr/>
          <p:nvPr/>
        </p:nvSpPr>
        <p:spPr>
          <a:xfrm>
            <a:off x="3350805" y="3906489"/>
            <a:ext cx="1998250" cy="322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11D905-68D7-4390-929E-329591010169}"/>
              </a:ext>
            </a:extLst>
          </p:cNvPr>
          <p:cNvSpPr/>
          <p:nvPr/>
        </p:nvSpPr>
        <p:spPr>
          <a:xfrm>
            <a:off x="4090215" y="4228705"/>
            <a:ext cx="854889" cy="322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664500-666D-45C8-9AA8-8D54D683E0E2}"/>
              </a:ext>
            </a:extLst>
          </p:cNvPr>
          <p:cNvSpPr/>
          <p:nvPr/>
        </p:nvSpPr>
        <p:spPr>
          <a:xfrm>
            <a:off x="4921610" y="4522270"/>
            <a:ext cx="854889" cy="322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77B1EC-228F-402F-9644-963FB07D9143}"/>
              </a:ext>
            </a:extLst>
          </p:cNvPr>
          <p:cNvSpPr/>
          <p:nvPr/>
        </p:nvSpPr>
        <p:spPr>
          <a:xfrm>
            <a:off x="3350805" y="4816921"/>
            <a:ext cx="2398299" cy="322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F1D041-35B2-45DC-A6CF-2F83728CF47D}"/>
              </a:ext>
            </a:extLst>
          </p:cNvPr>
          <p:cNvSpPr/>
          <p:nvPr/>
        </p:nvSpPr>
        <p:spPr>
          <a:xfrm>
            <a:off x="4912188" y="5152950"/>
            <a:ext cx="854889" cy="322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2A06B1-9EEF-415B-A155-894000B611E2}"/>
              </a:ext>
            </a:extLst>
          </p:cNvPr>
          <p:cNvSpPr/>
          <p:nvPr/>
        </p:nvSpPr>
        <p:spPr>
          <a:xfrm>
            <a:off x="4423578" y="4494704"/>
            <a:ext cx="854889" cy="322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7972D8-2294-42EF-9559-01554D7BD292}"/>
              </a:ext>
            </a:extLst>
          </p:cNvPr>
          <p:cNvSpPr/>
          <p:nvPr/>
        </p:nvSpPr>
        <p:spPr>
          <a:xfrm>
            <a:off x="4517659" y="5125384"/>
            <a:ext cx="690067" cy="322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5F19B1F-D3FC-4C01-BF0D-F75BA37F4E1E}"/>
              </a:ext>
            </a:extLst>
          </p:cNvPr>
          <p:cNvSpPr/>
          <p:nvPr/>
        </p:nvSpPr>
        <p:spPr>
          <a:xfrm>
            <a:off x="3342350" y="5424982"/>
            <a:ext cx="1602754" cy="322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8E96ABC3-8932-4BA9-BBEB-8A63FC757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497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Aspergillus sp. </a:t>
            </a:r>
            <a:r>
              <a:rPr lang="en-US" b="1" dirty="0"/>
              <a:t>as opportunistic human pathogens</a:t>
            </a:r>
          </a:p>
        </p:txBody>
      </p:sp>
    </p:spTree>
    <p:extLst>
      <p:ext uri="{BB962C8B-B14F-4D97-AF65-F5344CB8AC3E}">
        <p14:creationId xmlns:p14="http://schemas.microsoft.com/office/powerpoint/2010/main" val="3399220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B36A-246E-47CF-825A-3F3C21F9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497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US" dirty="0"/>
              <a:t>Disease Cycle: </a:t>
            </a:r>
            <a:r>
              <a:rPr lang="en-US" i="1" dirty="0"/>
              <a:t>A. </a:t>
            </a:r>
            <a:r>
              <a:rPr lang="en-US" b="1" i="1" dirty="0"/>
              <a:t>fumigatus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56A556-2FEA-453F-8535-467664ED6202}"/>
              </a:ext>
            </a:extLst>
          </p:cNvPr>
          <p:cNvSpPr txBox="1"/>
          <p:nvPr/>
        </p:nvSpPr>
        <p:spPr>
          <a:xfrm>
            <a:off x="320466" y="1697283"/>
            <a:ext cx="1439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Conidia</a:t>
            </a:r>
          </a:p>
        </p:txBody>
      </p:sp>
      <p:pic>
        <p:nvPicPr>
          <p:cNvPr id="13314" name="Picture 2" descr="1,862 Human Diaphragm Anatomy Stock Photos, Pictures &amp;amp; Royalty-Free Images  - iStock">
            <a:extLst>
              <a:ext uri="{FF2B5EF4-FFF2-40B4-BE49-F238E27FC236}">
                <a16:creationId xmlns:a16="http://schemas.microsoft.com/office/drawing/2014/main" id="{DCBB6612-6B4F-48F7-84B7-4318839E9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18" y="2422625"/>
            <a:ext cx="3855176" cy="385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85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B36A-246E-47CF-825A-3F3C21F9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497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US" dirty="0"/>
              <a:t>Disease Cycle: </a:t>
            </a:r>
            <a:r>
              <a:rPr lang="en-US" i="1" dirty="0"/>
              <a:t>A. </a:t>
            </a:r>
            <a:r>
              <a:rPr lang="en-US" b="1" i="1" dirty="0"/>
              <a:t>fumigatus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C890B7-E2AA-4424-BF05-7393A1D8F2DF}"/>
              </a:ext>
            </a:extLst>
          </p:cNvPr>
          <p:cNvSpPr txBox="1"/>
          <p:nvPr/>
        </p:nvSpPr>
        <p:spPr>
          <a:xfrm>
            <a:off x="692741" y="1092021"/>
            <a:ext cx="3485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Invasive aspergillosis steps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BFCF7C-A6E6-430E-9416-B4C2DB20A1BF}"/>
              </a:ext>
            </a:extLst>
          </p:cNvPr>
          <p:cNvSpPr txBox="1"/>
          <p:nvPr/>
        </p:nvSpPr>
        <p:spPr>
          <a:xfrm>
            <a:off x="5204548" y="1066005"/>
            <a:ext cx="2237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Animal defenses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779BDB-3F8D-4C78-9934-0D69F5F8D535}"/>
              </a:ext>
            </a:extLst>
          </p:cNvPr>
          <p:cNvSpPr txBox="1"/>
          <p:nvPr/>
        </p:nvSpPr>
        <p:spPr>
          <a:xfrm>
            <a:off x="9241641" y="867740"/>
            <a:ext cx="2807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Disease/conditions that compromise</a:t>
            </a:r>
          </a:p>
        </p:txBody>
      </p:sp>
    </p:spTree>
    <p:extLst>
      <p:ext uri="{BB962C8B-B14F-4D97-AF65-F5344CB8AC3E}">
        <p14:creationId xmlns:p14="http://schemas.microsoft.com/office/powerpoint/2010/main" val="1873765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1A1293-9B95-49D8-A5F8-A6DBD5A3B6F3}"/>
              </a:ext>
            </a:extLst>
          </p:cNvPr>
          <p:cNvSpPr txBox="1"/>
          <p:nvPr/>
        </p:nvSpPr>
        <p:spPr>
          <a:xfrm>
            <a:off x="925429" y="815239"/>
            <a:ext cx="67751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Is any jargon unclear?</a:t>
            </a:r>
          </a:p>
          <a:p>
            <a:pPr marL="342900" indent="-342900">
              <a:buAutoNum type="arabicPeriod"/>
            </a:pPr>
            <a:r>
              <a:rPr lang="en-US" sz="2800" dirty="0"/>
              <a:t>What will we learn about from this paper?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C1D05-2701-488A-ADC2-C6205A15BB69}"/>
              </a:ext>
            </a:extLst>
          </p:cNvPr>
          <p:cNvSpPr txBox="1"/>
          <p:nvPr/>
        </p:nvSpPr>
        <p:spPr>
          <a:xfrm>
            <a:off x="455696" y="292019"/>
            <a:ext cx="4426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Please read the paper’s title.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ED303F-684E-4BAA-A1FB-C97B4DECB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993" y="2112745"/>
            <a:ext cx="9774014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11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64F4C54-D345-433A-A994-B5F61F53D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493" y="539608"/>
            <a:ext cx="9430928" cy="593129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4DCB84AC-8620-418D-AE85-4075BDBEE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" y="423145"/>
            <a:ext cx="5991225" cy="315912"/>
          </a:xfrm>
        </p:spPr>
        <p:txBody>
          <a:bodyPr>
            <a:normAutofit fontScale="90000"/>
          </a:bodyPr>
          <a:lstStyle/>
          <a:p>
            <a:r>
              <a:rPr lang="en-US" dirty="0"/>
              <a:t>Evolutionary </a:t>
            </a:r>
            <a:br>
              <a:rPr lang="en-US" dirty="0"/>
            </a:br>
            <a:r>
              <a:rPr lang="en-US" dirty="0"/>
              <a:t>Neighborhood</a:t>
            </a:r>
          </a:p>
        </p:txBody>
      </p:sp>
    </p:spTree>
    <p:extLst>
      <p:ext uri="{BB962C8B-B14F-4D97-AF65-F5344CB8AC3E}">
        <p14:creationId xmlns:p14="http://schemas.microsoft.com/office/powerpoint/2010/main" val="150958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1A1293-9B95-49D8-A5F8-A6DBD5A3B6F3}"/>
              </a:ext>
            </a:extLst>
          </p:cNvPr>
          <p:cNvSpPr txBox="1"/>
          <p:nvPr/>
        </p:nvSpPr>
        <p:spPr>
          <a:xfrm>
            <a:off x="0" y="815239"/>
            <a:ext cx="39444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Is any jargon unclear?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What will we learn about from this paper?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C1D05-2701-488A-ADC2-C6205A15BB69}"/>
              </a:ext>
            </a:extLst>
          </p:cNvPr>
          <p:cNvSpPr txBox="1"/>
          <p:nvPr/>
        </p:nvSpPr>
        <p:spPr>
          <a:xfrm>
            <a:off x="209377" y="130655"/>
            <a:ext cx="3900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Please read the Abstract.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70B18-14AE-49B3-ACDA-3F30AFFAC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547" y="815239"/>
            <a:ext cx="7813504" cy="60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64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B36A-246E-47CF-825A-3F3C21F9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881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US" dirty="0"/>
              <a:t>Antifungals in Agriculture</a:t>
            </a:r>
            <a:endParaRPr lang="en-US" b="1" i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DA1B697-48C9-4311-A54A-78219ABE70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28134" y="4921986"/>
            <a:ext cx="2558304" cy="1684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2" descr="Tebuconazole - Wikipedia">
            <a:extLst>
              <a:ext uri="{FF2B5EF4-FFF2-40B4-BE49-F238E27FC236}">
                <a16:creationId xmlns:a16="http://schemas.microsoft.com/office/drawing/2014/main" id="{A0A34229-AB61-4346-B2B5-7C2DD8118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883" y="4944698"/>
            <a:ext cx="2748607" cy="15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B51CBB-8C3A-499B-A715-B7EFAE9DF5E0}"/>
              </a:ext>
            </a:extLst>
          </p:cNvPr>
          <p:cNvSpPr txBox="1"/>
          <p:nvPr/>
        </p:nvSpPr>
        <p:spPr>
          <a:xfrm>
            <a:off x="12192000" y="2366909"/>
            <a:ext cx="41322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TEB (tebuconazole) -Agriculture</a:t>
            </a:r>
          </a:p>
          <a:p>
            <a:r>
              <a:rPr lang="en-US" sz="2400" dirty="0"/>
              <a:t>ITC (Itraconazole) </a:t>
            </a:r>
          </a:p>
          <a:p>
            <a:r>
              <a:rPr lang="en-US" sz="2400" dirty="0"/>
              <a:t>VOR (voriconazole)</a:t>
            </a:r>
          </a:p>
          <a:p>
            <a:r>
              <a:rPr lang="en-US" sz="2400" dirty="0"/>
              <a:t>POS (</a:t>
            </a:r>
            <a:r>
              <a:rPr lang="en-US" sz="2400" dirty="0" err="1"/>
              <a:t>posaconazole</a:t>
            </a:r>
            <a:r>
              <a:rPr lang="en-US" sz="2400" dirty="0"/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0C12B3-0143-4F14-B6C3-F7CE36302F5A}"/>
              </a:ext>
            </a:extLst>
          </p:cNvPr>
          <p:cNvSpPr txBox="1"/>
          <p:nvPr/>
        </p:nvSpPr>
        <p:spPr>
          <a:xfrm>
            <a:off x="1099021" y="2321608"/>
            <a:ext cx="14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Lanosterol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ED0BAD1-E648-4D40-A58B-AAECE518AC43}"/>
              </a:ext>
            </a:extLst>
          </p:cNvPr>
          <p:cNvCxnSpPr>
            <a:cxnSpLocks/>
          </p:cNvCxnSpPr>
          <p:nvPr/>
        </p:nvCxnSpPr>
        <p:spPr>
          <a:xfrm>
            <a:off x="1776364" y="2809898"/>
            <a:ext cx="0" cy="63630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4BD0EA0-FF51-4AD2-8875-0A96F2F890F9}"/>
              </a:ext>
            </a:extLst>
          </p:cNvPr>
          <p:cNvGrpSpPr/>
          <p:nvPr/>
        </p:nvGrpSpPr>
        <p:grpSpPr>
          <a:xfrm>
            <a:off x="2899828" y="1743625"/>
            <a:ext cx="3078114" cy="2043389"/>
            <a:chOff x="2828844" y="860218"/>
            <a:chExt cx="3965283" cy="2632331"/>
          </a:xfrm>
        </p:grpSpPr>
        <p:pic>
          <p:nvPicPr>
            <p:cNvPr id="20" name="Picture 2" descr="Fungal Action">
              <a:extLst>
                <a:ext uri="{FF2B5EF4-FFF2-40B4-BE49-F238E27FC236}">
                  <a16:creationId xmlns:a16="http://schemas.microsoft.com/office/drawing/2014/main" id="{6EDE474F-112C-4506-8233-A449BDB84B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48" t="7386" r="195" b="28363"/>
            <a:stretch/>
          </p:blipFill>
          <p:spPr bwMode="auto">
            <a:xfrm>
              <a:off x="2830851" y="860218"/>
              <a:ext cx="3963276" cy="2568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D44939B-5BED-4AD0-B0DE-E3039BF3773A}"/>
                </a:ext>
              </a:extLst>
            </p:cNvPr>
            <p:cNvSpPr/>
            <p:nvPr/>
          </p:nvSpPr>
          <p:spPr>
            <a:xfrm>
              <a:off x="2828844" y="958555"/>
              <a:ext cx="3058575" cy="253399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46" name="Picture 2" descr="Electron Transport Chain (ETC)">
            <a:extLst>
              <a:ext uri="{FF2B5EF4-FFF2-40B4-BE49-F238E27FC236}">
                <a16:creationId xmlns:a16="http://schemas.microsoft.com/office/drawing/2014/main" id="{B4D81EA8-2FAC-4848-904D-0C9D115B1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06" y="1109548"/>
            <a:ext cx="4291113" cy="275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28D970-8A2B-404E-8F1A-4DAE4BD93109}"/>
              </a:ext>
            </a:extLst>
          </p:cNvPr>
          <p:cNvSpPr txBox="1"/>
          <p:nvPr/>
        </p:nvSpPr>
        <p:spPr>
          <a:xfrm>
            <a:off x="6640285" y="385776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04216B3-1122-4F0D-9496-F477FC87CEFD}"/>
              </a:ext>
            </a:extLst>
          </p:cNvPr>
          <p:cNvSpPr/>
          <p:nvPr/>
        </p:nvSpPr>
        <p:spPr>
          <a:xfrm>
            <a:off x="6260297" y="1159859"/>
            <a:ext cx="4840691" cy="246988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azoxystrobin - Wikidata">
            <a:extLst>
              <a:ext uri="{FF2B5EF4-FFF2-40B4-BE49-F238E27FC236}">
                <a16:creationId xmlns:a16="http://schemas.microsoft.com/office/drawing/2014/main" id="{F199D28D-78C3-4F5F-8BBA-330FEF8DA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709" y="5116370"/>
            <a:ext cx="2769180" cy="131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4E4F44-DF35-4B97-8967-BE1224602E3F}"/>
              </a:ext>
            </a:extLst>
          </p:cNvPr>
          <p:cNvSpPr txBox="1"/>
          <p:nvPr/>
        </p:nvSpPr>
        <p:spPr>
          <a:xfrm>
            <a:off x="4439664" y="5707436"/>
            <a:ext cx="3476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Which of these anti-fungal classes are clinically useful (why)? AZOLES</a:t>
            </a:r>
          </a:p>
        </p:txBody>
      </p:sp>
    </p:spTree>
    <p:extLst>
      <p:ext uri="{BB962C8B-B14F-4D97-AF65-F5344CB8AC3E}">
        <p14:creationId xmlns:p14="http://schemas.microsoft.com/office/powerpoint/2010/main" val="355301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B36A-246E-47CF-825A-3F3C21F9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881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US" dirty="0"/>
              <a:t>Antifungals in Agriculture and Healthcare</a:t>
            </a:r>
            <a:endParaRPr lang="en-US" b="1" i="1" dirty="0"/>
          </a:p>
        </p:txBody>
      </p:sp>
      <p:pic>
        <p:nvPicPr>
          <p:cNvPr id="10" name="Picture 2" descr="Tebuconazole - Wikipedia">
            <a:extLst>
              <a:ext uri="{FF2B5EF4-FFF2-40B4-BE49-F238E27FC236}">
                <a16:creationId xmlns:a16="http://schemas.microsoft.com/office/drawing/2014/main" id="{A0A34229-AB61-4346-B2B5-7C2DD8118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702" y="2163775"/>
            <a:ext cx="2512678" cy="139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Voriconazole - Doctor Fungus">
            <a:extLst>
              <a:ext uri="{FF2B5EF4-FFF2-40B4-BE49-F238E27FC236}">
                <a16:creationId xmlns:a16="http://schemas.microsoft.com/office/drawing/2014/main" id="{4DCF7420-7169-4F0B-BF47-6CCECC0376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114"/>
          <a:stretch/>
        </p:blipFill>
        <p:spPr bwMode="auto">
          <a:xfrm>
            <a:off x="3029300" y="1617540"/>
            <a:ext cx="2581558" cy="205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97EE184-9D1D-4EBE-9E71-1910CAD24AE7}"/>
              </a:ext>
            </a:extLst>
          </p:cNvPr>
          <p:cNvGrpSpPr/>
          <p:nvPr/>
        </p:nvGrpSpPr>
        <p:grpSpPr>
          <a:xfrm>
            <a:off x="5705498" y="2204063"/>
            <a:ext cx="3211007" cy="1121219"/>
            <a:chOff x="6964304" y="5035847"/>
            <a:chExt cx="3211007" cy="1121219"/>
          </a:xfrm>
        </p:grpSpPr>
        <p:pic>
          <p:nvPicPr>
            <p:cNvPr id="2050" name="Picture 2" descr="Itraconazole - Wikipedia">
              <a:extLst>
                <a:ext uri="{FF2B5EF4-FFF2-40B4-BE49-F238E27FC236}">
                  <a16:creationId xmlns:a16="http://schemas.microsoft.com/office/drawing/2014/main" id="{7F546717-F064-4C1D-A552-5F41FC27D7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277"/>
            <a:stretch/>
          </p:blipFill>
          <p:spPr bwMode="auto">
            <a:xfrm>
              <a:off x="6964304" y="5035847"/>
              <a:ext cx="3211007" cy="1121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43C325-A87E-49C7-B5D4-8160A4535825}"/>
                </a:ext>
              </a:extLst>
            </p:cNvPr>
            <p:cNvSpPr/>
            <p:nvPr/>
          </p:nvSpPr>
          <p:spPr>
            <a:xfrm>
              <a:off x="7427343" y="5035847"/>
              <a:ext cx="483080" cy="276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 descr="Posaconazole.svg">
            <a:extLst>
              <a:ext uri="{FF2B5EF4-FFF2-40B4-BE49-F238E27FC236}">
                <a16:creationId xmlns:a16="http://schemas.microsoft.com/office/drawing/2014/main" id="{DF0F93A6-D762-4273-8249-9763316C4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145" y="2119789"/>
            <a:ext cx="3101934" cy="112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70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B36A-246E-47CF-825A-3F3C21F9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73" y="201990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A. fumigatus </a:t>
            </a:r>
            <a:r>
              <a:rPr lang="en-US" dirty="0"/>
              <a:t>can evolve resistance to Azoles </a:t>
            </a:r>
            <a:endParaRPr lang="en-US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634CDF-D924-47CF-90F5-E410D776C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750"/>
            <a:ext cx="5439086" cy="338670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634CED37-1066-415C-A391-C4D6EF8D4E94}"/>
              </a:ext>
            </a:extLst>
          </p:cNvPr>
          <p:cNvSpPr/>
          <p:nvPr/>
        </p:nvSpPr>
        <p:spPr>
          <a:xfrm>
            <a:off x="1314428" y="1086960"/>
            <a:ext cx="4594687" cy="2980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3BF187A-DA00-4EDB-87BD-94733B762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216" y="767738"/>
            <a:ext cx="5304049" cy="319834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B42C123-E51F-4C2B-9F26-F189C753214E}"/>
              </a:ext>
            </a:extLst>
          </p:cNvPr>
          <p:cNvSpPr/>
          <p:nvPr/>
        </p:nvSpPr>
        <p:spPr>
          <a:xfrm>
            <a:off x="7399962" y="1126836"/>
            <a:ext cx="3946303" cy="2940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605D643-45AE-4C48-983E-1DE4071A6A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59" t="11994" r="50540"/>
          <a:stretch/>
        </p:blipFill>
        <p:spPr>
          <a:xfrm>
            <a:off x="1295321" y="1021519"/>
            <a:ext cx="1392462" cy="298049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50AF6B1-DA65-4401-902E-A98F35756F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86" t="11994" r="24113"/>
          <a:stretch/>
        </p:blipFill>
        <p:spPr>
          <a:xfrm>
            <a:off x="2669778" y="1021519"/>
            <a:ext cx="1392462" cy="298049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2480CE6-4055-421C-80D6-9C6A0DD8DF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249" t="11994" r="-850"/>
          <a:stretch/>
        </p:blipFill>
        <p:spPr>
          <a:xfrm>
            <a:off x="3965099" y="1021519"/>
            <a:ext cx="1392462" cy="298049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4BFA653-54CA-4750-BA08-8497B44CAC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29" t="10794" r="50389"/>
          <a:stretch/>
        </p:blipFill>
        <p:spPr>
          <a:xfrm>
            <a:off x="7384475" y="1083471"/>
            <a:ext cx="1261411" cy="285309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A08D961-C192-4B7D-8D5F-8D0F18CA51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47" t="10794" r="24194"/>
          <a:stretch/>
        </p:blipFill>
        <p:spPr>
          <a:xfrm>
            <a:off x="8637740" y="1083471"/>
            <a:ext cx="1408725" cy="285309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A9DA785-204E-48AE-9C0D-544736C4CA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810" t="10794" r="77"/>
          <a:stretch/>
        </p:blipFill>
        <p:spPr>
          <a:xfrm>
            <a:off x="10055243" y="1053960"/>
            <a:ext cx="1225912" cy="285309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C8246CE-63A2-4101-B083-67B7C62997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6665" y="3673372"/>
            <a:ext cx="2520274" cy="16598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C9120D-36DC-407E-9B49-CF7AE6473DF8}"/>
              </a:ext>
            </a:extLst>
          </p:cNvPr>
          <p:cNvSpPr/>
          <p:nvPr/>
        </p:nvSpPr>
        <p:spPr>
          <a:xfrm>
            <a:off x="0" y="6559755"/>
            <a:ext cx="69613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https://www.cdc.gov/fungal/diseases/aspergillosis/azole-resistant-aspergillus.html</a:t>
            </a:r>
          </a:p>
        </p:txBody>
      </p:sp>
    </p:spTree>
    <p:extLst>
      <p:ext uri="{BB962C8B-B14F-4D97-AF65-F5344CB8AC3E}">
        <p14:creationId xmlns:p14="http://schemas.microsoft.com/office/powerpoint/2010/main" val="40730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F725486-3FE4-4704-BE82-CA9DAC1F3E1B}"/>
              </a:ext>
            </a:extLst>
          </p:cNvPr>
          <p:cNvSpPr/>
          <p:nvPr/>
        </p:nvSpPr>
        <p:spPr>
          <a:xfrm>
            <a:off x="5581105" y="1361605"/>
            <a:ext cx="3154013" cy="2789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FF00"/>
              </a:highlight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D87802C-75BF-4D0E-808C-473789059ED0}"/>
              </a:ext>
            </a:extLst>
          </p:cNvPr>
          <p:cNvSpPr/>
          <p:nvPr/>
        </p:nvSpPr>
        <p:spPr>
          <a:xfrm>
            <a:off x="5145358" y="1361605"/>
            <a:ext cx="435100" cy="2789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B745727-D898-47B1-872B-DED56108B30F}"/>
              </a:ext>
            </a:extLst>
          </p:cNvPr>
          <p:cNvSpPr/>
          <p:nvPr/>
        </p:nvSpPr>
        <p:spPr>
          <a:xfrm>
            <a:off x="3150473" y="1361605"/>
            <a:ext cx="1566359" cy="2789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1F01EFE-DEE3-4967-9C11-F59BFD3A4858}"/>
              </a:ext>
            </a:extLst>
          </p:cNvPr>
          <p:cNvSpPr/>
          <p:nvPr/>
        </p:nvSpPr>
        <p:spPr>
          <a:xfrm>
            <a:off x="4713712" y="1361605"/>
            <a:ext cx="435100" cy="278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3D4B54A-4AF6-478E-B5DA-34CBEA1DD74C}"/>
              </a:ext>
            </a:extLst>
          </p:cNvPr>
          <p:cNvGrpSpPr/>
          <p:nvPr/>
        </p:nvGrpSpPr>
        <p:grpSpPr>
          <a:xfrm flipV="1">
            <a:off x="2914802" y="1171743"/>
            <a:ext cx="5833037" cy="181489"/>
            <a:chOff x="2914802" y="2171807"/>
            <a:chExt cx="5833037" cy="181489"/>
          </a:xfrm>
        </p:grpSpPr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8D8B206F-C1AF-4388-8B70-1251D73CB8FC}"/>
                </a:ext>
              </a:extLst>
            </p:cNvPr>
            <p:cNvSpPr/>
            <p:nvPr/>
          </p:nvSpPr>
          <p:spPr>
            <a:xfrm rot="16200000">
              <a:off x="4156371" y="930238"/>
              <a:ext cx="180279" cy="2663417"/>
            </a:xfrm>
            <a:prstGeom prst="leftBrace">
              <a:avLst>
                <a:gd name="adj1" fmla="val 51588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F1A1A5D3-D71D-499C-88F7-DE992955C397}"/>
                </a:ext>
              </a:extLst>
            </p:cNvPr>
            <p:cNvSpPr/>
            <p:nvPr/>
          </p:nvSpPr>
          <p:spPr>
            <a:xfrm rot="16200000">
              <a:off x="7090934" y="696391"/>
              <a:ext cx="159793" cy="3154017"/>
            </a:xfrm>
            <a:prstGeom prst="leftBrace">
              <a:avLst>
                <a:gd name="adj1" fmla="val 51588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B7E7EA9-D6E2-496D-BF71-4C1B725CA074}"/>
              </a:ext>
            </a:extLst>
          </p:cNvPr>
          <p:cNvSpPr txBox="1"/>
          <p:nvPr/>
        </p:nvSpPr>
        <p:spPr>
          <a:xfrm>
            <a:off x="3707493" y="866417"/>
            <a:ext cx="997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cs typeface="Arial" panose="020B0604020202020204" pitchFamily="34" charset="0"/>
              </a:rPr>
              <a:t>Promoter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68C7BF-219E-4729-A452-8C3308634868}"/>
              </a:ext>
            </a:extLst>
          </p:cNvPr>
          <p:cNvSpPr txBox="1"/>
          <p:nvPr/>
        </p:nvSpPr>
        <p:spPr>
          <a:xfrm>
            <a:off x="6574914" y="771964"/>
            <a:ext cx="1362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Coding region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EDA034D-78F2-434F-9A52-F60B25822AFB}"/>
              </a:ext>
            </a:extLst>
          </p:cNvPr>
          <p:cNvGrpSpPr/>
          <p:nvPr/>
        </p:nvGrpSpPr>
        <p:grpSpPr>
          <a:xfrm>
            <a:off x="2970649" y="4022829"/>
            <a:ext cx="5764469" cy="558785"/>
            <a:chOff x="2943606" y="5557963"/>
            <a:chExt cx="5764469" cy="55878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9752BAA-1748-4D10-9CB9-68E6E8DCF0B5}"/>
                </a:ext>
              </a:extLst>
            </p:cNvPr>
            <p:cNvSpPr/>
            <p:nvPr/>
          </p:nvSpPr>
          <p:spPr>
            <a:xfrm>
              <a:off x="5554059" y="5837758"/>
              <a:ext cx="3154016" cy="2789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C7D4870-634A-47E2-948D-CF25D7722E3D}"/>
                </a:ext>
              </a:extLst>
            </p:cNvPr>
            <p:cNvSpPr/>
            <p:nvPr/>
          </p:nvSpPr>
          <p:spPr>
            <a:xfrm>
              <a:off x="5138014" y="5837758"/>
              <a:ext cx="415422" cy="2789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B4485FA-0437-4132-AC8E-8304E69690F1}"/>
                </a:ext>
              </a:extLst>
            </p:cNvPr>
            <p:cNvSpPr/>
            <p:nvPr/>
          </p:nvSpPr>
          <p:spPr>
            <a:xfrm>
              <a:off x="4737473" y="5837758"/>
              <a:ext cx="403838" cy="2789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75700DE-AE3E-4CD7-8FDA-C641F02A382F}"/>
                </a:ext>
              </a:extLst>
            </p:cNvPr>
            <p:cNvSpPr/>
            <p:nvPr/>
          </p:nvSpPr>
          <p:spPr>
            <a:xfrm>
              <a:off x="2943606" y="5837758"/>
              <a:ext cx="1402597" cy="2789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C26AE0F-8B40-4F93-BD69-A50C6CA96005}"/>
                </a:ext>
              </a:extLst>
            </p:cNvPr>
            <p:cNvSpPr/>
            <p:nvPr/>
          </p:nvSpPr>
          <p:spPr>
            <a:xfrm>
              <a:off x="4341304" y="5837758"/>
              <a:ext cx="401070" cy="27899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3719C9C-8742-4307-9D91-2A9FA1C03F42}"/>
                </a:ext>
              </a:extLst>
            </p:cNvPr>
            <p:cNvSpPr txBox="1"/>
            <p:nvPr/>
          </p:nvSpPr>
          <p:spPr>
            <a:xfrm>
              <a:off x="4298029" y="5827200"/>
              <a:ext cx="5084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cs typeface="Arial" panose="020B0604020202020204" pitchFamily="34" charset="0"/>
                </a:rPr>
                <a:t>34bp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8D5CD35-0F45-4AFD-B0D5-D23F58AD6345}"/>
                </a:ext>
              </a:extLst>
            </p:cNvPr>
            <p:cNvSpPr txBox="1"/>
            <p:nvPr/>
          </p:nvSpPr>
          <p:spPr>
            <a:xfrm>
              <a:off x="4684878" y="5827200"/>
              <a:ext cx="5084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cs typeface="Arial" panose="020B0604020202020204" pitchFamily="34" charset="0"/>
                </a:rPr>
                <a:t>34bp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BE7271C-86FE-4CBF-9151-BB29816A79D4}"/>
                </a:ext>
              </a:extLst>
            </p:cNvPr>
            <p:cNvGrpSpPr/>
            <p:nvPr/>
          </p:nvGrpSpPr>
          <p:grpSpPr>
            <a:xfrm>
              <a:off x="5924502" y="5557963"/>
              <a:ext cx="505267" cy="558785"/>
              <a:chOff x="5396433" y="2792653"/>
              <a:chExt cx="556080" cy="732575"/>
            </a:xfrm>
          </p:grpSpPr>
          <p:sp>
            <p:nvSpPr>
              <p:cNvPr id="37" name="Triangle 38">
                <a:extLst>
                  <a:ext uri="{FF2B5EF4-FFF2-40B4-BE49-F238E27FC236}">
                    <a16:creationId xmlns:a16="http://schemas.microsoft.com/office/drawing/2014/main" id="{0735A272-A2CA-4C2D-B72C-7800CD2E24AB}"/>
                  </a:ext>
                </a:extLst>
              </p:cNvPr>
              <p:cNvSpPr/>
              <p:nvPr/>
            </p:nvSpPr>
            <p:spPr>
              <a:xfrm>
                <a:off x="5628752" y="3168612"/>
                <a:ext cx="91440" cy="356616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FAEBA5D-1EE3-45DD-A019-C7D8B2ED108E}"/>
                  </a:ext>
                </a:extLst>
              </p:cNvPr>
              <p:cNvSpPr txBox="1"/>
              <p:nvPr/>
            </p:nvSpPr>
            <p:spPr>
              <a:xfrm>
                <a:off x="5396433" y="2792653"/>
                <a:ext cx="556080" cy="363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cs typeface="Arial" panose="020B0604020202020204" pitchFamily="34" charset="0"/>
                  </a:rPr>
                  <a:t>L98H</a:t>
                </a:r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3FEAB8D-98FE-491E-879C-12D6E202E36B}"/>
              </a:ext>
            </a:extLst>
          </p:cNvPr>
          <p:cNvSpPr/>
          <p:nvPr/>
        </p:nvSpPr>
        <p:spPr>
          <a:xfrm>
            <a:off x="5581102" y="5875824"/>
            <a:ext cx="3154016" cy="2789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8593AF-E6D5-4A71-8208-D576FFE9ED83}"/>
              </a:ext>
            </a:extLst>
          </p:cNvPr>
          <p:cNvSpPr/>
          <p:nvPr/>
        </p:nvSpPr>
        <p:spPr>
          <a:xfrm>
            <a:off x="5165057" y="5875824"/>
            <a:ext cx="415422" cy="2789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1001F8-F1F3-4992-8866-FFF8C8C01492}"/>
              </a:ext>
            </a:extLst>
          </p:cNvPr>
          <p:cNvSpPr/>
          <p:nvPr/>
        </p:nvSpPr>
        <p:spPr>
          <a:xfrm>
            <a:off x="4710688" y="5875824"/>
            <a:ext cx="456964" cy="2789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46D7CC-6910-47A4-BB50-88A3F53ACE4C}"/>
              </a:ext>
            </a:extLst>
          </p:cNvPr>
          <p:cNvSpPr/>
          <p:nvPr/>
        </p:nvSpPr>
        <p:spPr>
          <a:xfrm>
            <a:off x="2743949" y="5875824"/>
            <a:ext cx="1502561" cy="2789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9CA04D-3D80-4796-BDA5-5BB08DD471D8}"/>
              </a:ext>
            </a:extLst>
          </p:cNvPr>
          <p:cNvSpPr/>
          <p:nvPr/>
        </p:nvSpPr>
        <p:spPr>
          <a:xfrm>
            <a:off x="4248381" y="5875824"/>
            <a:ext cx="456964" cy="2789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CEDDD0-2B7D-4326-BB06-9F81E55A66A2}"/>
              </a:ext>
            </a:extLst>
          </p:cNvPr>
          <p:cNvSpPr txBox="1"/>
          <p:nvPr/>
        </p:nvSpPr>
        <p:spPr>
          <a:xfrm>
            <a:off x="4212419" y="5850878"/>
            <a:ext cx="508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cs typeface="Arial" panose="020B0604020202020204" pitchFamily="34" charset="0"/>
              </a:rPr>
              <a:t>46bp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82C3B6-1F04-43E2-B9E2-995D9B3D834E}"/>
              </a:ext>
            </a:extLst>
          </p:cNvPr>
          <p:cNvSpPr txBox="1"/>
          <p:nvPr/>
        </p:nvSpPr>
        <p:spPr>
          <a:xfrm>
            <a:off x="4675782" y="5850816"/>
            <a:ext cx="508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cs typeface="Arial" panose="020B0604020202020204" pitchFamily="34" charset="0"/>
              </a:rPr>
              <a:t>46bp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EF124B7-227A-4B97-9C93-9EFA87BE210A}"/>
              </a:ext>
            </a:extLst>
          </p:cNvPr>
          <p:cNvGrpSpPr/>
          <p:nvPr/>
        </p:nvGrpSpPr>
        <p:grpSpPr>
          <a:xfrm>
            <a:off x="6322441" y="5588490"/>
            <a:ext cx="570990" cy="560712"/>
            <a:chOff x="5311385" y="2790127"/>
            <a:chExt cx="628413" cy="735101"/>
          </a:xfrm>
        </p:grpSpPr>
        <p:sp>
          <p:nvSpPr>
            <p:cNvPr id="26" name="Triangle 27">
              <a:extLst>
                <a:ext uri="{FF2B5EF4-FFF2-40B4-BE49-F238E27FC236}">
                  <a16:creationId xmlns:a16="http://schemas.microsoft.com/office/drawing/2014/main" id="{A63F99F6-5C0E-48D1-B438-60DA41725A23}"/>
                </a:ext>
              </a:extLst>
            </p:cNvPr>
            <p:cNvSpPr/>
            <p:nvPr/>
          </p:nvSpPr>
          <p:spPr>
            <a:xfrm>
              <a:off x="5628752" y="3168612"/>
              <a:ext cx="91440" cy="35661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F6350A-7DA9-44D9-B926-084BDA002C40}"/>
                </a:ext>
              </a:extLst>
            </p:cNvPr>
            <p:cNvSpPr txBox="1"/>
            <p:nvPr/>
          </p:nvSpPr>
          <p:spPr>
            <a:xfrm>
              <a:off x="5311385" y="2790127"/>
              <a:ext cx="628413" cy="363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cs typeface="Arial" panose="020B0604020202020204" pitchFamily="34" charset="0"/>
                </a:rPr>
                <a:t>Y121F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B6B140F-3526-4ACB-90EA-ED2983C0ED27}"/>
              </a:ext>
            </a:extLst>
          </p:cNvPr>
          <p:cNvGrpSpPr/>
          <p:nvPr/>
        </p:nvGrpSpPr>
        <p:grpSpPr>
          <a:xfrm>
            <a:off x="7670798" y="5581561"/>
            <a:ext cx="590226" cy="567641"/>
            <a:chOff x="6622344" y="2781043"/>
            <a:chExt cx="649583" cy="744185"/>
          </a:xfrm>
        </p:grpSpPr>
        <p:sp>
          <p:nvSpPr>
            <p:cNvPr id="24" name="Triangle 25">
              <a:extLst>
                <a:ext uri="{FF2B5EF4-FFF2-40B4-BE49-F238E27FC236}">
                  <a16:creationId xmlns:a16="http://schemas.microsoft.com/office/drawing/2014/main" id="{474AD122-EC33-414F-BA6C-FE391D936EAE}"/>
                </a:ext>
              </a:extLst>
            </p:cNvPr>
            <p:cNvSpPr/>
            <p:nvPr/>
          </p:nvSpPr>
          <p:spPr>
            <a:xfrm>
              <a:off x="6947135" y="3168612"/>
              <a:ext cx="91440" cy="35661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FBF7558-99A1-4F8E-8C55-45E12CA478C9}"/>
                </a:ext>
              </a:extLst>
            </p:cNvPr>
            <p:cNvSpPr txBox="1"/>
            <p:nvPr/>
          </p:nvSpPr>
          <p:spPr>
            <a:xfrm>
              <a:off x="6622344" y="2781043"/>
              <a:ext cx="649583" cy="363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cs typeface="Arial" panose="020B0604020202020204" pitchFamily="34" charset="0"/>
                </a:rPr>
                <a:t>T289A</a:t>
              </a:r>
            </a:p>
          </p:txBody>
        </p:sp>
      </p:grpSp>
      <p:sp>
        <p:nvSpPr>
          <p:cNvPr id="45" name="Title 1">
            <a:extLst>
              <a:ext uri="{FF2B5EF4-FFF2-40B4-BE49-F238E27FC236}">
                <a16:creationId xmlns:a16="http://schemas.microsoft.com/office/drawing/2014/main" id="{290DAF3A-074E-4C49-B7BC-12A767674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92" y="-141934"/>
            <a:ext cx="8354434" cy="994172"/>
          </a:xfrm>
        </p:spPr>
        <p:txBody>
          <a:bodyPr>
            <a:noAutofit/>
          </a:bodyPr>
          <a:lstStyle/>
          <a:p>
            <a:r>
              <a:rPr lang="en-US" sz="2700" dirty="0">
                <a:latin typeface="+mn-lt"/>
              </a:rPr>
              <a:t>Cyp51A and azole resistance in </a:t>
            </a:r>
            <a:r>
              <a:rPr lang="en-US" sz="2700" i="1" dirty="0">
                <a:latin typeface="+mn-lt"/>
              </a:rPr>
              <a:t>Aspergillus fumigatus</a:t>
            </a:r>
            <a:endParaRPr lang="en-US" sz="2700" dirty="0">
              <a:latin typeface="+mn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C62CF86-998B-4A97-97F6-7367717A3DD5}"/>
              </a:ext>
            </a:extLst>
          </p:cNvPr>
          <p:cNvSpPr txBox="1"/>
          <p:nvPr/>
        </p:nvSpPr>
        <p:spPr>
          <a:xfrm>
            <a:off x="2273729" y="4706795"/>
            <a:ext cx="308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Tandem Repeat of 34 bp = TR</a:t>
            </a:r>
            <a:r>
              <a:rPr lang="en-US" baseline="-25000" dirty="0"/>
              <a:t>34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EDA5953-4E27-4CF0-BEBB-9AE184AC8F48}"/>
              </a:ext>
            </a:extLst>
          </p:cNvPr>
          <p:cNvSpPr txBox="1"/>
          <p:nvPr/>
        </p:nvSpPr>
        <p:spPr>
          <a:xfrm>
            <a:off x="5578219" y="4703839"/>
            <a:ext cx="3785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Amino acid at position 98 has mutated from Leucine (L) to Histidine (H) = L98H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F9C1C44-0DE2-4847-8388-FDB833A28852}"/>
              </a:ext>
            </a:extLst>
          </p:cNvPr>
          <p:cNvSpPr txBox="1"/>
          <p:nvPr/>
        </p:nvSpPr>
        <p:spPr>
          <a:xfrm>
            <a:off x="9109494" y="632408"/>
            <a:ext cx="2276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Names of alleles</a:t>
            </a:r>
          </a:p>
        </p:txBody>
      </p:sp>
      <p:sp>
        <p:nvSpPr>
          <p:cNvPr id="53" name="Shape 3897">
            <a:extLst>
              <a:ext uri="{FF2B5EF4-FFF2-40B4-BE49-F238E27FC236}">
                <a16:creationId xmlns:a16="http://schemas.microsoft.com/office/drawing/2014/main" id="{DC536085-6510-4B70-A44B-E42DC6920672}"/>
              </a:ext>
            </a:extLst>
          </p:cNvPr>
          <p:cNvSpPr txBox="1">
            <a:spLocks/>
          </p:cNvSpPr>
          <p:nvPr/>
        </p:nvSpPr>
        <p:spPr>
          <a:xfrm>
            <a:off x="552722" y="1685534"/>
            <a:ext cx="8772896" cy="52616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0"/>
              </a:spcBef>
              <a:buSzPct val="100000"/>
              <a:buFont typeface="Arial" panose="020B0604020202020204" pitchFamily="34" charset="0"/>
              <a:buNone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point mutations in Cyp51A arise in patients with 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long-term azole therapy</a:t>
            </a:r>
          </a:p>
        </p:txBody>
      </p:sp>
      <p:sp>
        <p:nvSpPr>
          <p:cNvPr id="54" name="Shape 3897">
            <a:extLst>
              <a:ext uri="{FF2B5EF4-FFF2-40B4-BE49-F238E27FC236}">
                <a16:creationId xmlns:a16="http://schemas.microsoft.com/office/drawing/2014/main" id="{E9B11100-6C9B-4326-9F06-DF564AE1277D}"/>
              </a:ext>
            </a:extLst>
          </p:cNvPr>
          <p:cNvSpPr txBox="1">
            <a:spLocks/>
          </p:cNvSpPr>
          <p:nvPr/>
        </p:nvSpPr>
        <p:spPr>
          <a:xfrm>
            <a:off x="634206" y="3173642"/>
            <a:ext cx="8879558" cy="56987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SzPct val="100000"/>
              <a:buNone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some patients with azole-resistant infections 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have never received azole drugs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75298DC-088C-4E9D-BE92-6483C6709330}"/>
              </a:ext>
            </a:extLst>
          </p:cNvPr>
          <p:cNvSpPr/>
          <p:nvPr/>
        </p:nvSpPr>
        <p:spPr>
          <a:xfrm>
            <a:off x="5578219" y="2149963"/>
            <a:ext cx="3154013" cy="2789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FF00"/>
              </a:highlight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EEA11DF-94AF-42FD-81C5-C914D548B069}"/>
              </a:ext>
            </a:extLst>
          </p:cNvPr>
          <p:cNvSpPr/>
          <p:nvPr/>
        </p:nvSpPr>
        <p:spPr>
          <a:xfrm>
            <a:off x="5142472" y="2149963"/>
            <a:ext cx="435100" cy="2789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0711F03-3A12-4A62-B74E-EEC94594F681}"/>
              </a:ext>
            </a:extLst>
          </p:cNvPr>
          <p:cNvSpPr/>
          <p:nvPr/>
        </p:nvSpPr>
        <p:spPr>
          <a:xfrm>
            <a:off x="3147587" y="2149963"/>
            <a:ext cx="1566359" cy="2789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AF5A310-F6FB-45AA-AB82-5AEE8FD1D17C}"/>
              </a:ext>
            </a:extLst>
          </p:cNvPr>
          <p:cNvSpPr/>
          <p:nvPr/>
        </p:nvSpPr>
        <p:spPr>
          <a:xfrm>
            <a:off x="4710826" y="2149963"/>
            <a:ext cx="435100" cy="278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riangle 38">
            <a:extLst>
              <a:ext uri="{FF2B5EF4-FFF2-40B4-BE49-F238E27FC236}">
                <a16:creationId xmlns:a16="http://schemas.microsoft.com/office/drawing/2014/main" id="{02A79D49-06A9-4283-B224-F334A7E7187F}"/>
              </a:ext>
            </a:extLst>
          </p:cNvPr>
          <p:cNvSpPr/>
          <p:nvPr/>
        </p:nvSpPr>
        <p:spPr>
          <a:xfrm>
            <a:off x="6726953" y="2156638"/>
            <a:ext cx="83084" cy="272015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B6102EF-C401-4BFB-A7CC-32629EC3FFC3}"/>
              </a:ext>
            </a:extLst>
          </p:cNvPr>
          <p:cNvSpPr/>
          <p:nvPr/>
        </p:nvSpPr>
        <p:spPr>
          <a:xfrm>
            <a:off x="5577572" y="2526232"/>
            <a:ext cx="3154013" cy="2789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FF00"/>
              </a:highlight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7C53720-CD16-4710-9BF2-C58CD125FAF9}"/>
              </a:ext>
            </a:extLst>
          </p:cNvPr>
          <p:cNvSpPr/>
          <p:nvPr/>
        </p:nvSpPr>
        <p:spPr>
          <a:xfrm>
            <a:off x="5141825" y="2526232"/>
            <a:ext cx="435100" cy="2789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36EA052-A39F-49E4-9177-158CD0969894}"/>
              </a:ext>
            </a:extLst>
          </p:cNvPr>
          <p:cNvSpPr/>
          <p:nvPr/>
        </p:nvSpPr>
        <p:spPr>
          <a:xfrm>
            <a:off x="3146940" y="2526232"/>
            <a:ext cx="1566359" cy="2789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E8A785B-7BEC-48B3-B6B5-1FCF3B527382}"/>
              </a:ext>
            </a:extLst>
          </p:cNvPr>
          <p:cNvSpPr/>
          <p:nvPr/>
        </p:nvSpPr>
        <p:spPr>
          <a:xfrm>
            <a:off x="4710179" y="2526232"/>
            <a:ext cx="435100" cy="278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riangle 38">
            <a:extLst>
              <a:ext uri="{FF2B5EF4-FFF2-40B4-BE49-F238E27FC236}">
                <a16:creationId xmlns:a16="http://schemas.microsoft.com/office/drawing/2014/main" id="{278D88CA-8C15-42F0-A80C-EF62203CB221}"/>
              </a:ext>
            </a:extLst>
          </p:cNvPr>
          <p:cNvSpPr/>
          <p:nvPr/>
        </p:nvSpPr>
        <p:spPr>
          <a:xfrm>
            <a:off x="6192310" y="2537323"/>
            <a:ext cx="83084" cy="272015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FA97F20-9F8A-47EE-B17C-E4A937C3B054}"/>
              </a:ext>
            </a:extLst>
          </p:cNvPr>
          <p:cNvSpPr/>
          <p:nvPr/>
        </p:nvSpPr>
        <p:spPr>
          <a:xfrm>
            <a:off x="5576925" y="2886154"/>
            <a:ext cx="3154013" cy="2789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FF00"/>
              </a:highlight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95480DB-0068-4F06-B1CC-59D82CE99C25}"/>
              </a:ext>
            </a:extLst>
          </p:cNvPr>
          <p:cNvSpPr/>
          <p:nvPr/>
        </p:nvSpPr>
        <p:spPr>
          <a:xfrm>
            <a:off x="5141178" y="2886154"/>
            <a:ext cx="435100" cy="2789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CC504EC-AAC6-4B01-8DFB-D8819C3EF96D}"/>
              </a:ext>
            </a:extLst>
          </p:cNvPr>
          <p:cNvSpPr/>
          <p:nvPr/>
        </p:nvSpPr>
        <p:spPr>
          <a:xfrm>
            <a:off x="3146293" y="2886154"/>
            <a:ext cx="1566359" cy="2789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20AEF01-3EB8-4182-8AB3-7A3400F4FF58}"/>
              </a:ext>
            </a:extLst>
          </p:cNvPr>
          <p:cNvSpPr/>
          <p:nvPr/>
        </p:nvSpPr>
        <p:spPr>
          <a:xfrm>
            <a:off x="4709532" y="2886154"/>
            <a:ext cx="435100" cy="278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riangle 38">
            <a:extLst>
              <a:ext uri="{FF2B5EF4-FFF2-40B4-BE49-F238E27FC236}">
                <a16:creationId xmlns:a16="http://schemas.microsoft.com/office/drawing/2014/main" id="{70CD28B8-5D4D-481D-BE90-77B04112286E}"/>
              </a:ext>
            </a:extLst>
          </p:cNvPr>
          <p:cNvSpPr/>
          <p:nvPr/>
        </p:nvSpPr>
        <p:spPr>
          <a:xfrm>
            <a:off x="8048995" y="2893130"/>
            <a:ext cx="83084" cy="272015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hape 3897">
            <a:extLst>
              <a:ext uri="{FF2B5EF4-FFF2-40B4-BE49-F238E27FC236}">
                <a16:creationId xmlns:a16="http://schemas.microsoft.com/office/drawing/2014/main" id="{CD46AF00-E6F0-4E98-99D1-9088294DE083}"/>
              </a:ext>
            </a:extLst>
          </p:cNvPr>
          <p:cNvSpPr txBox="1">
            <a:spLocks/>
          </p:cNvSpPr>
          <p:nvPr/>
        </p:nvSpPr>
        <p:spPr>
          <a:xfrm>
            <a:off x="634206" y="3587676"/>
            <a:ext cx="8879558" cy="54504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SzPct val="100000"/>
              <a:buNone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Two </a:t>
            </a:r>
            <a:r>
              <a:rPr lang="en-US" sz="2000" i="1" dirty="0">
                <a:latin typeface="Calibri" charset="0"/>
                <a:ea typeface="Calibri" charset="0"/>
                <a:cs typeface="Calibri" charset="0"/>
              </a:rPr>
              <a:t>cyp51A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genotypes confer pan-azole (cross) resistance:</a:t>
            </a:r>
          </a:p>
        </p:txBody>
      </p:sp>
    </p:spTree>
    <p:extLst>
      <p:ext uri="{BB962C8B-B14F-4D97-AF65-F5344CB8AC3E}">
        <p14:creationId xmlns:p14="http://schemas.microsoft.com/office/powerpoint/2010/main" val="1333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49" grpId="0"/>
      <p:bldP spid="50" grpId="0"/>
      <p:bldP spid="51" grpId="0"/>
      <p:bldP spid="53" grpId="0"/>
      <p:bldP spid="54" grpId="0"/>
      <p:bldP spid="55" grpId="0" animBg="1"/>
      <p:bldP spid="56" grpId="0" animBg="1"/>
      <p:bldP spid="57" grpId="0" animBg="1"/>
      <p:bldP spid="59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1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380565DE-CDC9-402B-B120-8ABE467AA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9060" y="3773487"/>
            <a:ext cx="8124825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079CF30-E6EA-438C-B780-3592E0BF5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497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 fungus?</a:t>
            </a:r>
          </a:p>
        </p:txBody>
      </p:sp>
    </p:spTree>
    <p:extLst>
      <p:ext uri="{BB962C8B-B14F-4D97-AF65-F5344CB8AC3E}">
        <p14:creationId xmlns:p14="http://schemas.microsoft.com/office/powerpoint/2010/main" val="293548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B36A-246E-47CF-825A-3F3C21F9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497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 fungus?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967DAA-A299-4B72-8516-5A994F168061}"/>
              </a:ext>
            </a:extLst>
          </p:cNvPr>
          <p:cNvSpPr txBox="1"/>
          <p:nvPr/>
        </p:nvSpPr>
        <p:spPr>
          <a:xfrm>
            <a:off x="577054" y="1122023"/>
            <a:ext cx="112134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38238" marR="0" indent="-1138238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filamentous structures; most have cross-walls (septa); others are non-septate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a collection of hyphae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dense aggregates of hyphae which serve as overwintering (survival) structures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</a:pP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tabLst>
                <a:tab pos="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the spore-producing organ of a fungus (e.g. mushroom, Ascocarp for the ascomycetes, basidiocarp for the basidiomycetes)</a:t>
            </a:r>
            <a:b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tabLst>
                <a:tab pos="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Different types are produced during sexual and asexual reproduction. Usually (always?) haploid. </a:t>
            </a:r>
            <a:endParaRPr lang="en-US" sz="2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249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Fig 11-2">
            <a:extLst>
              <a:ext uri="{FF2B5EF4-FFF2-40B4-BE49-F238E27FC236}">
                <a16:creationId xmlns:a16="http://schemas.microsoft.com/office/drawing/2014/main" id="{603A9A62-291F-4123-A90C-01821DEDD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693"/>
          <a:stretch/>
        </p:blipFill>
        <p:spPr bwMode="auto">
          <a:xfrm>
            <a:off x="3219966" y="877914"/>
            <a:ext cx="7475538" cy="488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EA47EF5-74E5-4C22-BF90-BD1DF03CD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497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 fungus?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3289B5-4397-4069-92CD-60892CFB874D}"/>
              </a:ext>
            </a:extLst>
          </p:cNvPr>
          <p:cNvSpPr txBox="1"/>
          <p:nvPr/>
        </p:nvSpPr>
        <p:spPr>
          <a:xfrm>
            <a:off x="838200" y="5874589"/>
            <a:ext cx="11022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Agrios</a:t>
            </a:r>
            <a:r>
              <a:rPr lang="en-US" dirty="0"/>
              <a:t> Textbook – buy an old version on Amazon for ~$20 if you want to learn way more about plant pathogens. (Even the newest version is outdated)</a:t>
            </a:r>
          </a:p>
        </p:txBody>
      </p:sp>
    </p:spTree>
    <p:extLst>
      <p:ext uri="{BB962C8B-B14F-4D97-AF65-F5344CB8AC3E}">
        <p14:creationId xmlns:p14="http://schemas.microsoft.com/office/powerpoint/2010/main" val="1964199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DEA47EF5-74E5-4C22-BF90-BD1DF03CD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497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 filamentous fungi grow and eat?</a:t>
            </a:r>
          </a:p>
        </p:txBody>
      </p:sp>
      <p:pic>
        <p:nvPicPr>
          <p:cNvPr id="21" name="Picture 2" descr="fungi - cell wall x-sec">
            <a:extLst>
              <a:ext uri="{FF2B5EF4-FFF2-40B4-BE49-F238E27FC236}">
                <a16:creationId xmlns:a16="http://schemas.microsoft.com/office/drawing/2014/main" id="{B27F1501-77B5-4422-817B-6118CBE8F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511" b="19872"/>
          <a:stretch/>
        </p:blipFill>
        <p:spPr bwMode="auto">
          <a:xfrm rot="5400000">
            <a:off x="1354985" y="790574"/>
            <a:ext cx="1040826" cy="359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ungi - cell wall x-sec">
            <a:extLst>
              <a:ext uri="{FF2B5EF4-FFF2-40B4-BE49-F238E27FC236}">
                <a16:creationId xmlns:a16="http://schemas.microsoft.com/office/drawing/2014/main" id="{D45E453E-ADE3-4ACB-B782-1490231B2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511" b="19872"/>
          <a:stretch/>
        </p:blipFill>
        <p:spPr bwMode="auto">
          <a:xfrm rot="16200000">
            <a:off x="9796191" y="1723135"/>
            <a:ext cx="1040826" cy="359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ungi - cell wall x-sec">
            <a:extLst>
              <a:ext uri="{FF2B5EF4-FFF2-40B4-BE49-F238E27FC236}">
                <a16:creationId xmlns:a16="http://schemas.microsoft.com/office/drawing/2014/main" id="{7E9A4177-FA39-4616-910A-625870D459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511" b="19872"/>
          <a:stretch/>
        </p:blipFill>
        <p:spPr bwMode="auto">
          <a:xfrm rot="5400000">
            <a:off x="1315703" y="3039193"/>
            <a:ext cx="1040826" cy="359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702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F1F58B2-FDF4-4B04-8EAD-F53B8C7DE5A3}"/>
              </a:ext>
            </a:extLst>
          </p:cNvPr>
          <p:cNvGrpSpPr/>
          <p:nvPr/>
        </p:nvGrpSpPr>
        <p:grpSpPr>
          <a:xfrm>
            <a:off x="234232" y="1838173"/>
            <a:ext cx="2547068" cy="2924175"/>
            <a:chOff x="234232" y="1838173"/>
            <a:chExt cx="2547068" cy="2924175"/>
          </a:xfrm>
        </p:grpSpPr>
        <p:pic>
          <p:nvPicPr>
            <p:cNvPr id="17412" name="Picture 4" descr="Main branches in the fungal tree of life">
              <a:extLst>
                <a:ext uri="{FF2B5EF4-FFF2-40B4-BE49-F238E27FC236}">
                  <a16:creationId xmlns:a16="http://schemas.microsoft.com/office/drawing/2014/main" id="{6D5726EC-E813-4C53-BD17-DCA8EC22CD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r="22000"/>
            <a:stretch/>
          </p:blipFill>
          <p:spPr bwMode="auto">
            <a:xfrm>
              <a:off x="1181100" y="1838173"/>
              <a:ext cx="1600200" cy="2924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Main branches in the fungal tree of life">
              <a:extLst>
                <a:ext uri="{FF2B5EF4-FFF2-40B4-BE49-F238E27FC236}">
                  <a16:creationId xmlns:a16="http://schemas.microsoft.com/office/drawing/2014/main" id="{598B0C63-2D76-4F30-9A55-C3A2D0152D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655"/>
            <a:stretch/>
          </p:blipFill>
          <p:spPr bwMode="auto">
            <a:xfrm>
              <a:off x="234232" y="1838173"/>
              <a:ext cx="867464" cy="2924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EECADA2-F46F-4C26-A9A9-AF1929188CEB}"/>
              </a:ext>
            </a:extLst>
          </p:cNvPr>
          <p:cNvSpPr/>
          <p:nvPr/>
        </p:nvSpPr>
        <p:spPr>
          <a:xfrm>
            <a:off x="2414816" y="1704975"/>
            <a:ext cx="492084" cy="81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F6B3FD-E268-4B02-9B74-5F0283205A8E}"/>
              </a:ext>
            </a:extLst>
          </p:cNvPr>
          <p:cNvSpPr/>
          <p:nvPr/>
        </p:nvSpPr>
        <p:spPr>
          <a:xfrm>
            <a:off x="2450573" y="2247748"/>
            <a:ext cx="492084" cy="81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1CFF77-88AD-4057-BEB1-853CCF4EFB7A}"/>
              </a:ext>
            </a:extLst>
          </p:cNvPr>
          <p:cNvSpPr/>
          <p:nvPr/>
        </p:nvSpPr>
        <p:spPr>
          <a:xfrm>
            <a:off x="2452785" y="2667000"/>
            <a:ext cx="492084" cy="81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ttps://www.annualreviews.org/na101/home/literatum/publisher/ar/journals/content/micro/2020/micro.2020.74.issue-1/annurev-micro-022020-051835/20200901/images/large/mi740291.f1.jpeg">
            <a:extLst>
              <a:ext uri="{FF2B5EF4-FFF2-40B4-BE49-F238E27FC236}">
                <a16:creationId xmlns:a16="http://schemas.microsoft.com/office/drawing/2014/main" id="{57F189B8-DA25-41B1-BE0A-DED3CBE7C4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7" b="4722"/>
          <a:stretch/>
        </p:blipFill>
        <p:spPr bwMode="auto">
          <a:xfrm>
            <a:off x="3474320" y="381000"/>
            <a:ext cx="2536825" cy="653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4DCB84AC-8620-418D-AE85-4075BDBEE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" y="423145"/>
            <a:ext cx="5991225" cy="315912"/>
          </a:xfrm>
        </p:spPr>
        <p:txBody>
          <a:bodyPr>
            <a:normAutofit fontScale="90000"/>
          </a:bodyPr>
          <a:lstStyle/>
          <a:p>
            <a:r>
              <a:rPr lang="en-US" dirty="0"/>
              <a:t>Evolutionary </a:t>
            </a:r>
            <a:br>
              <a:rPr lang="en-US" dirty="0"/>
            </a:br>
            <a:r>
              <a:rPr lang="en-US" dirty="0"/>
              <a:t>Neighborhood</a:t>
            </a:r>
          </a:p>
        </p:txBody>
      </p:sp>
    </p:spTree>
    <p:extLst>
      <p:ext uri="{BB962C8B-B14F-4D97-AF65-F5344CB8AC3E}">
        <p14:creationId xmlns:p14="http://schemas.microsoft.com/office/powerpoint/2010/main" val="2296954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B36A-246E-47CF-825A-3F3C21F9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497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US" dirty="0"/>
              <a:t>Evolutionary Neighborhood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92E031F-D0BB-4C0F-8DD7-1569C80F335D}"/>
                  </a:ext>
                </a:extLst>
              </p14:cNvPr>
              <p14:cNvContentPartPr/>
              <p14:nvPr/>
            </p14:nvContentPartPr>
            <p14:xfrm>
              <a:off x="10174353" y="3973091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92E031F-D0BB-4C0F-8DD7-1569C80F33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70033" y="3968771"/>
                <a:ext cx="9000" cy="9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2" descr="https://ars.els-cdn.com/content/image/1-s2.0-S0966842X12001758-gr1.jpg">
            <a:extLst>
              <a:ext uri="{FF2B5EF4-FFF2-40B4-BE49-F238E27FC236}">
                <a16:creationId xmlns:a16="http://schemas.microsoft.com/office/drawing/2014/main" id="{BA131ECC-2704-49A8-A1BA-5E481C77E4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1" t="7931" r="60676" b="38769"/>
          <a:stretch/>
        </p:blipFill>
        <p:spPr bwMode="auto">
          <a:xfrm>
            <a:off x="171350" y="1891898"/>
            <a:ext cx="2257288" cy="492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111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B36A-246E-47CF-825A-3F3C21F9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497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US" dirty="0"/>
              <a:t>Ecology &amp; Life Cycle: </a:t>
            </a:r>
            <a:r>
              <a:rPr lang="en-US" i="1" dirty="0"/>
              <a:t>Aspergillus</a:t>
            </a:r>
            <a:r>
              <a:rPr lang="en-US" dirty="0"/>
              <a:t>, general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8B84246-FFC6-4C50-8F89-CB5C3CA81D04}"/>
              </a:ext>
            </a:extLst>
          </p:cNvPr>
          <p:cNvGrpSpPr/>
          <p:nvPr/>
        </p:nvGrpSpPr>
        <p:grpSpPr>
          <a:xfrm>
            <a:off x="10137594" y="3677808"/>
            <a:ext cx="1976573" cy="3180137"/>
            <a:chOff x="10215427" y="3677808"/>
            <a:chExt cx="1976573" cy="3180137"/>
          </a:xfrm>
        </p:grpSpPr>
        <p:pic>
          <p:nvPicPr>
            <p:cNvPr id="2050" name="Picture 2" descr="File:Conidiophores, Aspergillus, Penicillium, Eurotiales, Ascomycota (M. Piepenbring).png">
              <a:extLst>
                <a:ext uri="{FF2B5EF4-FFF2-40B4-BE49-F238E27FC236}">
                  <a16:creationId xmlns:a16="http://schemas.microsoft.com/office/drawing/2014/main" id="{63AD567B-3AC9-4C00-AD54-92BDDEDEF8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6" t="13226" r="57534" b="8172"/>
            <a:stretch/>
          </p:blipFill>
          <p:spPr bwMode="auto">
            <a:xfrm>
              <a:off x="10215427" y="3677808"/>
              <a:ext cx="1870238" cy="3180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FF677EF-C458-420A-8D23-CBF67176FA15}"/>
                </a:ext>
              </a:extLst>
            </p:cNvPr>
            <p:cNvSpPr/>
            <p:nvPr/>
          </p:nvSpPr>
          <p:spPr>
            <a:xfrm>
              <a:off x="10563497" y="5294811"/>
              <a:ext cx="418012" cy="627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8DF1B5E-4103-4B5A-AA6A-84DB74FCAE89}"/>
                </a:ext>
              </a:extLst>
            </p:cNvPr>
            <p:cNvSpPr/>
            <p:nvPr/>
          </p:nvSpPr>
          <p:spPr>
            <a:xfrm>
              <a:off x="11260184" y="5486725"/>
              <a:ext cx="931816" cy="557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13D21B0-9A42-4EF6-8CA8-F9E8AD378334}"/>
                </a:ext>
              </a:extLst>
            </p:cNvPr>
            <p:cNvSpPr/>
            <p:nvPr/>
          </p:nvSpPr>
          <p:spPr>
            <a:xfrm>
              <a:off x="11260184" y="6113743"/>
              <a:ext cx="931816" cy="557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E6506E9-0BBA-4AFD-9D98-D64D6AD1A538}"/>
                </a:ext>
              </a:extLst>
            </p:cNvPr>
            <p:cNvSpPr/>
            <p:nvPr/>
          </p:nvSpPr>
          <p:spPr>
            <a:xfrm>
              <a:off x="11943807" y="3884734"/>
              <a:ext cx="248193" cy="557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3D1CFC2-AA81-44A1-BD15-68E4BB9D5ACC}"/>
              </a:ext>
            </a:extLst>
          </p:cNvPr>
          <p:cNvGrpSpPr/>
          <p:nvPr/>
        </p:nvGrpSpPr>
        <p:grpSpPr>
          <a:xfrm>
            <a:off x="2881417" y="1791584"/>
            <a:ext cx="5491373" cy="3717016"/>
            <a:chOff x="2881417" y="1791584"/>
            <a:chExt cx="5491373" cy="371701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6743E31-2D40-4D06-B265-356DAB272ED4}"/>
                </a:ext>
              </a:extLst>
            </p:cNvPr>
            <p:cNvSpPr txBox="1"/>
            <p:nvPr/>
          </p:nvSpPr>
          <p:spPr>
            <a:xfrm>
              <a:off x="2881417" y="4923825"/>
              <a:ext cx="16271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Sclerotia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DDB5425-0434-4967-AEA7-155196F7C83F}"/>
                </a:ext>
              </a:extLst>
            </p:cNvPr>
            <p:cNvSpPr txBox="1"/>
            <p:nvPr/>
          </p:nvSpPr>
          <p:spPr>
            <a:xfrm>
              <a:off x="2937441" y="3107774"/>
              <a:ext cx="14795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Mycelia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2C6B3D9-3F07-47B4-BECE-E68CEFDF3899}"/>
                </a:ext>
              </a:extLst>
            </p:cNvPr>
            <p:cNvSpPr txBox="1"/>
            <p:nvPr/>
          </p:nvSpPr>
          <p:spPr>
            <a:xfrm>
              <a:off x="4416949" y="1791584"/>
              <a:ext cx="25901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Conidiophores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F1BD9A5-AFF7-4453-87FC-0D0DE1C79FF9}"/>
                </a:ext>
              </a:extLst>
            </p:cNvPr>
            <p:cNvSpPr txBox="1"/>
            <p:nvPr/>
          </p:nvSpPr>
          <p:spPr>
            <a:xfrm>
              <a:off x="6932972" y="2957639"/>
              <a:ext cx="14398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Conidia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75AF0262-1812-4F70-94A5-501648ACA013}"/>
              </a:ext>
            </a:extLst>
          </p:cNvPr>
          <p:cNvSpPr txBox="1"/>
          <p:nvPr/>
        </p:nvSpPr>
        <p:spPr>
          <a:xfrm>
            <a:off x="7696966" y="758162"/>
            <a:ext cx="452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Climate: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729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f57448a1-eda4-4368-b593-3773d8f591e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2573</TotalTime>
  <Words>440</Words>
  <Application>Microsoft Office PowerPoint</Application>
  <PresentationFormat>Widescreen</PresentationFormat>
  <Paragraphs>84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Aspergillus</vt:lpstr>
      <vt:lpstr>Evolutionary  Neighborhood</vt:lpstr>
      <vt:lpstr>What is a fungus?</vt:lpstr>
      <vt:lpstr>What is a fungus?</vt:lpstr>
      <vt:lpstr>What is a fungus?</vt:lpstr>
      <vt:lpstr>How do filamentous fungi grow and eat?</vt:lpstr>
      <vt:lpstr>Evolutionary  Neighborhood</vt:lpstr>
      <vt:lpstr>Evolutionary Neighborhood</vt:lpstr>
      <vt:lpstr>Ecology &amp; Life Cycle: Aspergillus, general</vt:lpstr>
      <vt:lpstr>Disease Cycle: A. flavus</vt:lpstr>
      <vt:lpstr>Disease Cycle: A. flavus</vt:lpstr>
      <vt:lpstr>Fitness factors: A. flavus</vt:lpstr>
      <vt:lpstr>Factors associated with Aflatoxin production</vt:lpstr>
      <vt:lpstr>Management: A. flavus</vt:lpstr>
      <vt:lpstr>PowerPoint Presentation</vt:lpstr>
      <vt:lpstr>Aspergillus sp. as opportunistic human pathogens</vt:lpstr>
      <vt:lpstr>Disease Cycle: A. fumigatus</vt:lpstr>
      <vt:lpstr>Disease Cycle: A. fumigatus</vt:lpstr>
      <vt:lpstr>PowerPoint Presentation</vt:lpstr>
      <vt:lpstr>PowerPoint Presentation</vt:lpstr>
      <vt:lpstr>Antifungals in Agriculture</vt:lpstr>
      <vt:lpstr>Antifungals in Agriculture and Healthcare</vt:lpstr>
      <vt:lpstr>A. fumigatus can evolve resistance to Azoles </vt:lpstr>
      <vt:lpstr>Cyp51A and azole resistance in Aspergillus fumigatus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Aspergillus</dc:title>
  <dc:creator>Tiffany Lowe-Power</dc:creator>
  <cp:lastModifiedBy>Tiffany Lowe-Power</cp:lastModifiedBy>
  <cp:revision>53</cp:revision>
  <cp:lastPrinted>2022-01-28T23:15:03Z</cp:lastPrinted>
  <dcterms:created xsi:type="dcterms:W3CDTF">2021-09-13T23:48:17Z</dcterms:created>
  <dcterms:modified xsi:type="dcterms:W3CDTF">2022-04-07T16:58:31Z</dcterms:modified>
</cp:coreProperties>
</file>